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7" r:id="rId3"/>
    <p:sldId id="257" r:id="rId4"/>
    <p:sldId id="300" r:id="rId5"/>
    <p:sldId id="258" r:id="rId6"/>
    <p:sldId id="259" r:id="rId7"/>
    <p:sldId id="291" r:id="rId8"/>
    <p:sldId id="260" r:id="rId9"/>
    <p:sldId id="261" r:id="rId10"/>
    <p:sldId id="262" r:id="rId11"/>
    <p:sldId id="263" r:id="rId12"/>
    <p:sldId id="292" r:id="rId13"/>
    <p:sldId id="264" r:id="rId14"/>
    <p:sldId id="265" r:id="rId15"/>
    <p:sldId id="29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95" r:id="rId31"/>
    <p:sldId id="281" r:id="rId32"/>
    <p:sldId id="282" r:id="rId33"/>
    <p:sldId id="283" r:id="rId34"/>
    <p:sldId id="290" r:id="rId35"/>
    <p:sldId id="284" r:id="rId36"/>
    <p:sldId id="293" r:id="rId37"/>
    <p:sldId id="285" r:id="rId38"/>
    <p:sldId id="286" r:id="rId39"/>
    <p:sldId id="287" r:id="rId40"/>
    <p:sldId id="296" r:id="rId41"/>
    <p:sldId id="288" r:id="rId42"/>
    <p:sldId id="298" r:id="rId43"/>
    <p:sldId id="299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39102-8818-4285-A0AE-482946719D1B}" type="doc">
      <dgm:prSet loTypeId="urn:microsoft.com/office/officeart/2005/8/layout/target3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74F8314D-E9B7-4B2D-AEDF-1C6C858B4BC0}">
      <dgm:prSet custT="1"/>
      <dgm:spPr/>
      <dgm:t>
        <a:bodyPr/>
        <a:lstStyle/>
        <a:p>
          <a:pPr rtl="0"/>
          <a:r>
            <a:rPr lang="en-IN" sz="2800" b="1" dirty="0" smtClean="0">
              <a:latin typeface="Monotype Corsiva" pitchFamily="66" charset="0"/>
            </a:rPr>
            <a:t>I. According to location</a:t>
          </a:r>
          <a:endParaRPr lang="en-IN" sz="2800" dirty="0">
            <a:latin typeface="Monotype Corsiva" pitchFamily="66" charset="0"/>
          </a:endParaRPr>
        </a:p>
      </dgm:t>
    </dgm:pt>
    <dgm:pt modelId="{DBDECB28-DB42-4905-8A0B-E3050D3894C7}" type="parTrans" cxnId="{B21C19BD-2982-4236-AF82-3EABE8F53341}">
      <dgm:prSet/>
      <dgm:spPr/>
      <dgm:t>
        <a:bodyPr/>
        <a:lstStyle/>
        <a:p>
          <a:endParaRPr lang="en-IN"/>
        </a:p>
      </dgm:t>
    </dgm:pt>
    <dgm:pt modelId="{9F3E2FAD-48F0-4F23-BF64-C7946AF75C05}" type="sibTrans" cxnId="{B21C19BD-2982-4236-AF82-3EABE8F53341}">
      <dgm:prSet/>
      <dgm:spPr/>
      <dgm:t>
        <a:bodyPr/>
        <a:lstStyle/>
        <a:p>
          <a:endParaRPr lang="en-IN"/>
        </a:p>
      </dgm:t>
    </dgm:pt>
    <dgm:pt modelId="{A923FCAF-DD53-49F2-82F4-B2084956A6B8}">
      <dgm:prSet custT="1"/>
      <dgm:spPr/>
      <dgm:t>
        <a:bodyPr/>
        <a:lstStyle/>
        <a:p>
          <a:pPr rtl="0"/>
          <a:r>
            <a:rPr lang="en-US" sz="2800" b="1" dirty="0" smtClean="0">
              <a:latin typeface="Monotype Corsiva" pitchFamily="66" charset="0"/>
            </a:rPr>
            <a:t>II. According to onset or course of lesion</a:t>
          </a:r>
          <a:endParaRPr lang="en-IN" sz="2800" dirty="0">
            <a:latin typeface="Monotype Corsiva" pitchFamily="66" charset="0"/>
          </a:endParaRPr>
        </a:p>
      </dgm:t>
    </dgm:pt>
    <dgm:pt modelId="{DBE950D1-964B-4126-B5AA-6A58239F9344}" type="parTrans" cxnId="{854C4387-12B2-41EB-B667-6A09FC47AFD5}">
      <dgm:prSet/>
      <dgm:spPr/>
      <dgm:t>
        <a:bodyPr/>
        <a:lstStyle/>
        <a:p>
          <a:endParaRPr lang="en-IN"/>
        </a:p>
      </dgm:t>
    </dgm:pt>
    <dgm:pt modelId="{3C5E231E-F74B-45C8-B6A0-7DB5BFBED47D}" type="sibTrans" cxnId="{854C4387-12B2-41EB-B667-6A09FC47AFD5}">
      <dgm:prSet/>
      <dgm:spPr/>
      <dgm:t>
        <a:bodyPr/>
        <a:lstStyle/>
        <a:p>
          <a:endParaRPr lang="en-IN"/>
        </a:p>
      </dgm:t>
    </dgm:pt>
    <dgm:pt modelId="{0C1A3455-A5CD-4B72-BF33-C15C5312DB0E}">
      <dgm:prSet custT="1"/>
      <dgm:spPr/>
      <dgm:t>
        <a:bodyPr/>
        <a:lstStyle/>
        <a:p>
          <a:pPr rtl="0"/>
          <a:r>
            <a:rPr lang="en-IN" sz="2800" b="1" dirty="0" smtClean="0">
              <a:latin typeface="Monotype Corsiva" pitchFamily="66" charset="0"/>
            </a:rPr>
            <a:t>III. Depending on number</a:t>
          </a:r>
          <a:endParaRPr lang="en-IN" sz="2800" dirty="0">
            <a:latin typeface="Monotype Corsiva" pitchFamily="66" charset="0"/>
          </a:endParaRPr>
        </a:p>
      </dgm:t>
    </dgm:pt>
    <dgm:pt modelId="{5FDB02C8-78BC-49FA-88A0-EE1660C2CF64}" type="parTrans" cxnId="{13BA962C-E84B-4B0C-BFFA-B9733C0674F9}">
      <dgm:prSet/>
      <dgm:spPr/>
      <dgm:t>
        <a:bodyPr/>
        <a:lstStyle/>
        <a:p>
          <a:endParaRPr lang="en-IN"/>
        </a:p>
      </dgm:t>
    </dgm:pt>
    <dgm:pt modelId="{E86403BE-6498-4CA2-B798-3D5B773259A1}" type="sibTrans" cxnId="{13BA962C-E84B-4B0C-BFFA-B9733C0674F9}">
      <dgm:prSet/>
      <dgm:spPr/>
      <dgm:t>
        <a:bodyPr/>
        <a:lstStyle/>
        <a:p>
          <a:endParaRPr lang="en-IN"/>
        </a:p>
      </dgm:t>
    </dgm:pt>
    <dgm:pt modelId="{3A7C39C3-FCBA-4FEF-A2C9-E821AD3F95C6}" type="pres">
      <dgm:prSet presAssocID="{A8E39102-8818-4285-A0AE-482946719D1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4A7C6FE-1B68-41E0-A215-040ACF8C1173}" type="pres">
      <dgm:prSet presAssocID="{74F8314D-E9B7-4B2D-AEDF-1C6C858B4BC0}" presName="circle1" presStyleLbl="node1" presStyleIdx="0" presStyleCnt="3"/>
      <dgm:spPr/>
    </dgm:pt>
    <dgm:pt modelId="{C4C540C6-61D7-4C7A-92EC-9D1FD83C13F5}" type="pres">
      <dgm:prSet presAssocID="{74F8314D-E9B7-4B2D-AEDF-1C6C858B4BC0}" presName="space" presStyleCnt="0"/>
      <dgm:spPr/>
    </dgm:pt>
    <dgm:pt modelId="{87FEA4F1-7041-485B-AA3C-1E63B71582EB}" type="pres">
      <dgm:prSet presAssocID="{74F8314D-E9B7-4B2D-AEDF-1C6C858B4BC0}" presName="rect1" presStyleLbl="alignAcc1" presStyleIdx="0" presStyleCnt="3"/>
      <dgm:spPr/>
      <dgm:t>
        <a:bodyPr/>
        <a:lstStyle/>
        <a:p>
          <a:endParaRPr lang="en-IN"/>
        </a:p>
      </dgm:t>
    </dgm:pt>
    <dgm:pt modelId="{0B8F80FD-83AB-48E4-8F43-8831415D44BB}" type="pres">
      <dgm:prSet presAssocID="{A923FCAF-DD53-49F2-82F4-B2084956A6B8}" presName="vertSpace2" presStyleLbl="node1" presStyleIdx="0" presStyleCnt="3"/>
      <dgm:spPr/>
    </dgm:pt>
    <dgm:pt modelId="{CC3FF124-6E0A-48E4-9EA3-1C8E4557238C}" type="pres">
      <dgm:prSet presAssocID="{A923FCAF-DD53-49F2-82F4-B2084956A6B8}" presName="circle2" presStyleLbl="node1" presStyleIdx="1" presStyleCnt="3"/>
      <dgm:spPr/>
    </dgm:pt>
    <dgm:pt modelId="{4F95B997-F6E3-4A9D-B9B5-9A34070DDA44}" type="pres">
      <dgm:prSet presAssocID="{A923FCAF-DD53-49F2-82F4-B2084956A6B8}" presName="rect2" presStyleLbl="alignAcc1" presStyleIdx="1" presStyleCnt="3"/>
      <dgm:spPr/>
      <dgm:t>
        <a:bodyPr/>
        <a:lstStyle/>
        <a:p>
          <a:endParaRPr lang="en-IN"/>
        </a:p>
      </dgm:t>
    </dgm:pt>
    <dgm:pt modelId="{342A79AA-4237-44BC-A782-9E8D492F58D1}" type="pres">
      <dgm:prSet presAssocID="{0C1A3455-A5CD-4B72-BF33-C15C5312DB0E}" presName="vertSpace3" presStyleLbl="node1" presStyleIdx="1" presStyleCnt="3"/>
      <dgm:spPr/>
    </dgm:pt>
    <dgm:pt modelId="{8822A3F2-7FD4-41CF-A4D9-503D762D2A0B}" type="pres">
      <dgm:prSet presAssocID="{0C1A3455-A5CD-4B72-BF33-C15C5312DB0E}" presName="circle3" presStyleLbl="node1" presStyleIdx="2" presStyleCnt="3"/>
      <dgm:spPr/>
    </dgm:pt>
    <dgm:pt modelId="{9CABFF7C-2C34-4CAC-A7CC-E3D120CCF5B2}" type="pres">
      <dgm:prSet presAssocID="{0C1A3455-A5CD-4B72-BF33-C15C5312DB0E}" presName="rect3" presStyleLbl="alignAcc1" presStyleIdx="2" presStyleCnt="3"/>
      <dgm:spPr/>
      <dgm:t>
        <a:bodyPr/>
        <a:lstStyle/>
        <a:p>
          <a:endParaRPr lang="en-IN"/>
        </a:p>
      </dgm:t>
    </dgm:pt>
    <dgm:pt modelId="{F5ECB550-EB74-4E69-8BA9-0282F1E3F6E1}" type="pres">
      <dgm:prSet presAssocID="{74F8314D-E9B7-4B2D-AEDF-1C6C858B4BC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CB7C10-5D70-4A88-A69D-53E4706D5F41}" type="pres">
      <dgm:prSet presAssocID="{A923FCAF-DD53-49F2-82F4-B2084956A6B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A01DD2-7809-4144-8462-2F6451BD2749}" type="pres">
      <dgm:prSet presAssocID="{0C1A3455-A5CD-4B72-BF33-C15C5312DB0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210AB0E-A30D-4D3F-B368-C2F039E9931E}" type="presOf" srcId="{A923FCAF-DD53-49F2-82F4-B2084956A6B8}" destId="{4F95B997-F6E3-4A9D-B9B5-9A34070DDA44}" srcOrd="0" destOrd="0" presId="urn:microsoft.com/office/officeart/2005/8/layout/target3"/>
    <dgm:cxn modelId="{3C88B839-660B-40A8-8980-0F4E5200D7D2}" type="presOf" srcId="{74F8314D-E9B7-4B2D-AEDF-1C6C858B4BC0}" destId="{87FEA4F1-7041-485B-AA3C-1E63B71582EB}" srcOrd="0" destOrd="0" presId="urn:microsoft.com/office/officeart/2005/8/layout/target3"/>
    <dgm:cxn modelId="{B21C19BD-2982-4236-AF82-3EABE8F53341}" srcId="{A8E39102-8818-4285-A0AE-482946719D1B}" destId="{74F8314D-E9B7-4B2D-AEDF-1C6C858B4BC0}" srcOrd="0" destOrd="0" parTransId="{DBDECB28-DB42-4905-8A0B-E3050D3894C7}" sibTransId="{9F3E2FAD-48F0-4F23-BF64-C7946AF75C05}"/>
    <dgm:cxn modelId="{854C4387-12B2-41EB-B667-6A09FC47AFD5}" srcId="{A8E39102-8818-4285-A0AE-482946719D1B}" destId="{A923FCAF-DD53-49F2-82F4-B2084956A6B8}" srcOrd="1" destOrd="0" parTransId="{DBE950D1-964B-4126-B5AA-6A58239F9344}" sibTransId="{3C5E231E-F74B-45C8-B6A0-7DB5BFBED47D}"/>
    <dgm:cxn modelId="{13BA962C-E84B-4B0C-BFFA-B9733C0674F9}" srcId="{A8E39102-8818-4285-A0AE-482946719D1B}" destId="{0C1A3455-A5CD-4B72-BF33-C15C5312DB0E}" srcOrd="2" destOrd="0" parTransId="{5FDB02C8-78BC-49FA-88A0-EE1660C2CF64}" sibTransId="{E86403BE-6498-4CA2-B798-3D5B773259A1}"/>
    <dgm:cxn modelId="{ED8E79D1-167F-481D-9043-4E8D0AFE1453}" type="presOf" srcId="{0C1A3455-A5CD-4B72-BF33-C15C5312DB0E}" destId="{9CABFF7C-2C34-4CAC-A7CC-E3D120CCF5B2}" srcOrd="0" destOrd="0" presId="urn:microsoft.com/office/officeart/2005/8/layout/target3"/>
    <dgm:cxn modelId="{1B956DAE-8BA6-4B65-A44F-246460F1310B}" type="presOf" srcId="{A923FCAF-DD53-49F2-82F4-B2084956A6B8}" destId="{7ECB7C10-5D70-4A88-A69D-53E4706D5F41}" srcOrd="1" destOrd="0" presId="urn:microsoft.com/office/officeart/2005/8/layout/target3"/>
    <dgm:cxn modelId="{2CA7E515-12A2-4748-8995-B8F10F417808}" type="presOf" srcId="{74F8314D-E9B7-4B2D-AEDF-1C6C858B4BC0}" destId="{F5ECB550-EB74-4E69-8BA9-0282F1E3F6E1}" srcOrd="1" destOrd="0" presId="urn:microsoft.com/office/officeart/2005/8/layout/target3"/>
    <dgm:cxn modelId="{70A6BF0C-CADB-478C-8D66-A331AA2590D7}" type="presOf" srcId="{A8E39102-8818-4285-A0AE-482946719D1B}" destId="{3A7C39C3-FCBA-4FEF-A2C9-E821AD3F95C6}" srcOrd="0" destOrd="0" presId="urn:microsoft.com/office/officeart/2005/8/layout/target3"/>
    <dgm:cxn modelId="{CE8D2C5F-F24A-4C70-9467-50D6F293D991}" type="presOf" srcId="{0C1A3455-A5CD-4B72-BF33-C15C5312DB0E}" destId="{F8A01DD2-7809-4144-8462-2F6451BD2749}" srcOrd="1" destOrd="0" presId="urn:microsoft.com/office/officeart/2005/8/layout/target3"/>
    <dgm:cxn modelId="{5970948E-3B69-4473-A188-F1C0B3C97CDF}" type="presParOf" srcId="{3A7C39C3-FCBA-4FEF-A2C9-E821AD3F95C6}" destId="{F4A7C6FE-1B68-41E0-A215-040ACF8C1173}" srcOrd="0" destOrd="0" presId="urn:microsoft.com/office/officeart/2005/8/layout/target3"/>
    <dgm:cxn modelId="{17BB8ECC-6CC8-4145-BE8D-BDD844903997}" type="presParOf" srcId="{3A7C39C3-FCBA-4FEF-A2C9-E821AD3F95C6}" destId="{C4C540C6-61D7-4C7A-92EC-9D1FD83C13F5}" srcOrd="1" destOrd="0" presId="urn:microsoft.com/office/officeart/2005/8/layout/target3"/>
    <dgm:cxn modelId="{9A3B2074-7701-4650-ABA3-6B79C96F43EF}" type="presParOf" srcId="{3A7C39C3-FCBA-4FEF-A2C9-E821AD3F95C6}" destId="{87FEA4F1-7041-485B-AA3C-1E63B71582EB}" srcOrd="2" destOrd="0" presId="urn:microsoft.com/office/officeart/2005/8/layout/target3"/>
    <dgm:cxn modelId="{8D8B1D18-BE21-4A78-AE8D-8E963AD0CB09}" type="presParOf" srcId="{3A7C39C3-FCBA-4FEF-A2C9-E821AD3F95C6}" destId="{0B8F80FD-83AB-48E4-8F43-8831415D44BB}" srcOrd="3" destOrd="0" presId="urn:microsoft.com/office/officeart/2005/8/layout/target3"/>
    <dgm:cxn modelId="{F3791D14-4B50-4F95-9A2F-EB3D9579DACF}" type="presParOf" srcId="{3A7C39C3-FCBA-4FEF-A2C9-E821AD3F95C6}" destId="{CC3FF124-6E0A-48E4-9EA3-1C8E4557238C}" srcOrd="4" destOrd="0" presId="urn:microsoft.com/office/officeart/2005/8/layout/target3"/>
    <dgm:cxn modelId="{CB36CDD8-6BD5-46C6-9D9E-F220F109612C}" type="presParOf" srcId="{3A7C39C3-FCBA-4FEF-A2C9-E821AD3F95C6}" destId="{4F95B997-F6E3-4A9D-B9B5-9A34070DDA44}" srcOrd="5" destOrd="0" presId="urn:microsoft.com/office/officeart/2005/8/layout/target3"/>
    <dgm:cxn modelId="{6CF48C73-EEF0-4284-A53D-79B4AC9DB3F9}" type="presParOf" srcId="{3A7C39C3-FCBA-4FEF-A2C9-E821AD3F95C6}" destId="{342A79AA-4237-44BC-A782-9E8D492F58D1}" srcOrd="6" destOrd="0" presId="urn:microsoft.com/office/officeart/2005/8/layout/target3"/>
    <dgm:cxn modelId="{1D049807-EF26-4CBF-89A9-B9F4504A4B0B}" type="presParOf" srcId="{3A7C39C3-FCBA-4FEF-A2C9-E821AD3F95C6}" destId="{8822A3F2-7FD4-41CF-A4D9-503D762D2A0B}" srcOrd="7" destOrd="0" presId="urn:microsoft.com/office/officeart/2005/8/layout/target3"/>
    <dgm:cxn modelId="{C38DD4FC-D424-456C-BBD9-4556751BFAD4}" type="presParOf" srcId="{3A7C39C3-FCBA-4FEF-A2C9-E821AD3F95C6}" destId="{9CABFF7C-2C34-4CAC-A7CC-E3D120CCF5B2}" srcOrd="8" destOrd="0" presId="urn:microsoft.com/office/officeart/2005/8/layout/target3"/>
    <dgm:cxn modelId="{A54196B1-30BD-4984-93C9-3BFF448C2BE6}" type="presParOf" srcId="{3A7C39C3-FCBA-4FEF-A2C9-E821AD3F95C6}" destId="{F5ECB550-EB74-4E69-8BA9-0282F1E3F6E1}" srcOrd="9" destOrd="0" presId="urn:microsoft.com/office/officeart/2005/8/layout/target3"/>
    <dgm:cxn modelId="{88FB3A55-14F1-4568-81D3-AEA8A9127753}" type="presParOf" srcId="{3A7C39C3-FCBA-4FEF-A2C9-E821AD3F95C6}" destId="{7ECB7C10-5D70-4A88-A69D-53E4706D5F41}" srcOrd="10" destOrd="0" presId="urn:microsoft.com/office/officeart/2005/8/layout/target3"/>
    <dgm:cxn modelId="{CADC13DC-67F1-4BD2-A669-70641AFD91D2}" type="presParOf" srcId="{3A7C39C3-FCBA-4FEF-A2C9-E821AD3F95C6}" destId="{F8A01DD2-7809-4144-8462-2F6451BD274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C3F85-C0FB-469A-93FB-649DF587C4E8}" type="doc">
      <dgm:prSet loTypeId="urn:microsoft.com/office/officeart/2005/8/layout/vProcess5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3D9DD8D0-8908-4A73-83AC-95BD52DB311B}">
      <dgm:prSet custT="1"/>
      <dgm:spPr/>
      <dgm:t>
        <a:bodyPr/>
        <a:lstStyle/>
        <a:p>
          <a:pPr rtl="0"/>
          <a:r>
            <a:rPr lang="en-US" sz="2400" b="1" dirty="0" smtClean="0">
              <a:latin typeface="Monotype Corsiva" pitchFamily="66" charset="0"/>
            </a:rPr>
            <a:t>The entry of bacteria into the soft tissue pocket wall</a:t>
          </a:r>
          <a:endParaRPr lang="en-IN" sz="2400" b="1" dirty="0">
            <a:latin typeface="Monotype Corsiva" pitchFamily="66" charset="0"/>
          </a:endParaRPr>
        </a:p>
      </dgm:t>
    </dgm:pt>
    <dgm:pt modelId="{A452590D-7080-4E45-A1E4-F6E151A5BD7E}" type="parTrans" cxnId="{3F98C899-0560-4AD6-9733-B1D69AD6587F}">
      <dgm:prSet/>
      <dgm:spPr/>
      <dgm:t>
        <a:bodyPr/>
        <a:lstStyle/>
        <a:p>
          <a:endParaRPr lang="en-IN"/>
        </a:p>
      </dgm:t>
    </dgm:pt>
    <dgm:pt modelId="{6EA278C5-C393-4566-9506-1067CA5ECED8}" type="sibTrans" cxnId="{3F98C899-0560-4AD6-9733-B1D69AD6587F}">
      <dgm:prSet/>
      <dgm:spPr/>
      <dgm:t>
        <a:bodyPr/>
        <a:lstStyle/>
        <a:p>
          <a:endParaRPr lang="en-IN"/>
        </a:p>
      </dgm:t>
    </dgm:pt>
    <dgm:pt modelId="{CAD95291-1448-4551-BFBB-883DBA1A0CA0}">
      <dgm:prSet custT="1"/>
      <dgm:spPr/>
      <dgm:t>
        <a:bodyPr/>
        <a:lstStyle/>
        <a:p>
          <a:pPr rtl="0"/>
          <a:r>
            <a:rPr lang="en-US" sz="2400" b="1" smtClean="0">
              <a:latin typeface="Monotype Corsiva" pitchFamily="66" charset="0"/>
            </a:rPr>
            <a:t>Inflammatory cells are then attracted by chemotactic factors released by the bacteria, </a:t>
          </a:r>
          <a:endParaRPr lang="en-IN" sz="2400" b="1">
            <a:latin typeface="Monotype Corsiva" pitchFamily="66" charset="0"/>
          </a:endParaRPr>
        </a:p>
      </dgm:t>
    </dgm:pt>
    <dgm:pt modelId="{C538B33B-48BC-4AF4-9815-3E00D4E6E1EA}" type="parTrans" cxnId="{0C4A9C40-9092-4B7D-AE9F-3081DDF3AEE4}">
      <dgm:prSet/>
      <dgm:spPr/>
      <dgm:t>
        <a:bodyPr/>
        <a:lstStyle/>
        <a:p>
          <a:endParaRPr lang="en-IN"/>
        </a:p>
      </dgm:t>
    </dgm:pt>
    <dgm:pt modelId="{BD4883EB-88D4-4311-836C-53E39B2F91E0}" type="sibTrans" cxnId="{0C4A9C40-9092-4B7D-AE9F-3081DDF3AEE4}">
      <dgm:prSet/>
      <dgm:spPr/>
      <dgm:t>
        <a:bodyPr/>
        <a:lstStyle/>
        <a:p>
          <a:endParaRPr lang="en-IN"/>
        </a:p>
      </dgm:t>
    </dgm:pt>
    <dgm:pt modelId="{2A5443CE-8AAA-40FC-9B11-6B7E013C8D87}">
      <dgm:prSet custT="1"/>
      <dgm:spPr/>
      <dgm:t>
        <a:bodyPr/>
        <a:lstStyle/>
        <a:p>
          <a:pPr rtl="0"/>
          <a:r>
            <a:rPr lang="en-US" sz="2400" b="1" smtClean="0">
              <a:latin typeface="Monotype Corsiva" pitchFamily="66" charset="0"/>
            </a:rPr>
            <a:t>the concomitant inflammatory reaction leads to </a:t>
          </a:r>
          <a:endParaRPr lang="en-IN" sz="2400" b="1">
            <a:latin typeface="Monotype Corsiva" pitchFamily="66" charset="0"/>
          </a:endParaRPr>
        </a:p>
      </dgm:t>
    </dgm:pt>
    <dgm:pt modelId="{C4346D94-6CA4-4FCC-86CE-E70043C85B64}" type="parTrans" cxnId="{FFC16337-C56B-4DD3-9FB5-E03FECC49119}">
      <dgm:prSet/>
      <dgm:spPr/>
      <dgm:t>
        <a:bodyPr/>
        <a:lstStyle/>
        <a:p>
          <a:endParaRPr lang="en-IN"/>
        </a:p>
      </dgm:t>
    </dgm:pt>
    <dgm:pt modelId="{B838411B-CB6A-441D-A65A-23E750D60037}" type="sibTrans" cxnId="{FFC16337-C56B-4DD3-9FB5-E03FECC49119}">
      <dgm:prSet/>
      <dgm:spPr/>
      <dgm:t>
        <a:bodyPr/>
        <a:lstStyle/>
        <a:p>
          <a:endParaRPr lang="en-IN"/>
        </a:p>
      </dgm:t>
    </dgm:pt>
    <dgm:pt modelId="{846EC763-FF9A-4D55-B780-F201930D2CEB}">
      <dgm:prSet custT="1"/>
      <dgm:spPr/>
      <dgm:t>
        <a:bodyPr/>
        <a:lstStyle/>
        <a:p>
          <a:pPr rtl="0"/>
          <a:r>
            <a:rPr lang="en-US" sz="2400" b="1" smtClean="0">
              <a:latin typeface="Monotype Corsiva" pitchFamily="66" charset="0"/>
            </a:rPr>
            <a:t>destruction of the connective tissues,</a:t>
          </a:r>
          <a:endParaRPr lang="en-IN" sz="2400" b="1">
            <a:latin typeface="Monotype Corsiva" pitchFamily="66" charset="0"/>
          </a:endParaRPr>
        </a:p>
      </dgm:t>
    </dgm:pt>
    <dgm:pt modelId="{6D867958-AAF0-4656-9F51-F0F8CA36A60E}" type="parTrans" cxnId="{D3E361F6-8380-4105-B011-086E27308D1B}">
      <dgm:prSet/>
      <dgm:spPr/>
      <dgm:t>
        <a:bodyPr/>
        <a:lstStyle/>
        <a:p>
          <a:endParaRPr lang="en-IN"/>
        </a:p>
      </dgm:t>
    </dgm:pt>
    <dgm:pt modelId="{45C89228-ADBA-4A9D-9493-5C78AD9966A1}" type="sibTrans" cxnId="{D3E361F6-8380-4105-B011-086E27308D1B}">
      <dgm:prSet/>
      <dgm:spPr/>
      <dgm:t>
        <a:bodyPr/>
        <a:lstStyle/>
        <a:p>
          <a:endParaRPr lang="en-IN"/>
        </a:p>
      </dgm:t>
    </dgm:pt>
    <dgm:pt modelId="{CDE9D99F-182E-4BB7-8014-66606927805B}">
      <dgm:prSet custT="1"/>
      <dgm:spPr/>
      <dgm:t>
        <a:bodyPr/>
        <a:lstStyle/>
        <a:p>
          <a:pPr rtl="0"/>
          <a:r>
            <a:rPr lang="en-US" sz="2400" b="1" dirty="0" smtClean="0">
              <a:latin typeface="Monotype Corsiva" pitchFamily="66" charset="0"/>
            </a:rPr>
            <a:t>the encapsulation of the bacterial infection, and the production of PUS  </a:t>
          </a:r>
        </a:p>
      </dgm:t>
    </dgm:pt>
    <dgm:pt modelId="{F361768D-A852-4052-B31F-91F03A9D9D61}" type="parTrans" cxnId="{37531108-A0E0-4A86-8E11-012DEE201D6E}">
      <dgm:prSet/>
      <dgm:spPr/>
      <dgm:t>
        <a:bodyPr/>
        <a:lstStyle/>
        <a:p>
          <a:endParaRPr lang="en-IN"/>
        </a:p>
      </dgm:t>
    </dgm:pt>
    <dgm:pt modelId="{982DC493-C548-4CAB-A316-B67AD86508ED}" type="sibTrans" cxnId="{37531108-A0E0-4A86-8E11-012DEE201D6E}">
      <dgm:prSet/>
      <dgm:spPr/>
      <dgm:t>
        <a:bodyPr/>
        <a:lstStyle/>
        <a:p>
          <a:endParaRPr lang="en-IN"/>
        </a:p>
      </dgm:t>
    </dgm:pt>
    <dgm:pt modelId="{A1E1A304-2B75-4D7B-BA08-81386E9961A7}">
      <dgm:prSet/>
      <dgm:spPr/>
      <dgm:t>
        <a:bodyPr/>
        <a:lstStyle/>
        <a:p>
          <a:endParaRPr lang="en-US"/>
        </a:p>
      </dgm:t>
    </dgm:pt>
    <dgm:pt modelId="{EAA5153D-2DBA-45D9-B64C-D2B791B4D28F}" type="parTrans" cxnId="{3F7F0821-847B-4F50-9A9D-25F08C73EF65}">
      <dgm:prSet/>
      <dgm:spPr/>
      <dgm:t>
        <a:bodyPr/>
        <a:lstStyle/>
        <a:p>
          <a:endParaRPr lang="en-IN"/>
        </a:p>
      </dgm:t>
    </dgm:pt>
    <dgm:pt modelId="{933493CD-4B18-4286-B16B-FF6A438C190A}" type="sibTrans" cxnId="{3F7F0821-847B-4F50-9A9D-25F08C73EF65}">
      <dgm:prSet/>
      <dgm:spPr/>
      <dgm:t>
        <a:bodyPr/>
        <a:lstStyle/>
        <a:p>
          <a:endParaRPr lang="en-IN"/>
        </a:p>
      </dgm:t>
    </dgm:pt>
    <dgm:pt modelId="{BE33AC44-AA62-4E17-B4FA-E523DEB999AE}" type="pres">
      <dgm:prSet presAssocID="{935C3F85-C0FB-469A-93FB-649DF587C4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0942E-C38C-4660-B499-6BFD9E1A45B7}" type="pres">
      <dgm:prSet presAssocID="{935C3F85-C0FB-469A-93FB-649DF587C4E8}" presName="dummyMaxCanvas" presStyleCnt="0">
        <dgm:presLayoutVars/>
      </dgm:prSet>
      <dgm:spPr/>
    </dgm:pt>
    <dgm:pt modelId="{F39AE17B-343D-4FC5-9EB0-98738F744CB7}" type="pres">
      <dgm:prSet presAssocID="{935C3F85-C0FB-469A-93FB-649DF587C4E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62389-16CE-43D3-B0B5-4A7C913FFB07}" type="pres">
      <dgm:prSet presAssocID="{935C3F85-C0FB-469A-93FB-649DF587C4E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A9AE4-446F-4011-A5F1-4349A7C84755}" type="pres">
      <dgm:prSet presAssocID="{935C3F85-C0FB-469A-93FB-649DF587C4E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0F7CE-BE07-4253-9D8A-47D737FE2782}" type="pres">
      <dgm:prSet presAssocID="{935C3F85-C0FB-469A-93FB-649DF587C4E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43038-8293-4F29-948C-877C38D8CCF8}" type="pres">
      <dgm:prSet presAssocID="{935C3F85-C0FB-469A-93FB-649DF587C4E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0DF55F-0E17-4462-878F-C71F6739D255}" type="pres">
      <dgm:prSet presAssocID="{935C3F85-C0FB-469A-93FB-649DF587C4E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44EFD-96EB-4411-A093-33FECCFE8D81}" type="pres">
      <dgm:prSet presAssocID="{935C3F85-C0FB-469A-93FB-649DF587C4E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02883-7D20-48CE-BD4A-7F7DAB34F02D}" type="pres">
      <dgm:prSet presAssocID="{935C3F85-C0FB-469A-93FB-649DF587C4E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979D4-5533-47B8-A8F9-0A1AE274234F}" type="pres">
      <dgm:prSet presAssocID="{935C3F85-C0FB-469A-93FB-649DF587C4E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5F8F6-B28F-4135-A1D4-8C0B9BC56CC3}" type="pres">
      <dgm:prSet presAssocID="{935C3F85-C0FB-469A-93FB-649DF587C4E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5FB84-051B-425C-AC9B-7C51CAFC8291}" type="pres">
      <dgm:prSet presAssocID="{935C3F85-C0FB-469A-93FB-649DF587C4E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83877-DB68-4432-9099-2C0652AF1D6E}" type="pres">
      <dgm:prSet presAssocID="{935C3F85-C0FB-469A-93FB-649DF587C4E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EDDD4-D47D-4B0B-A7C8-E4FFA84F929A}" type="pres">
      <dgm:prSet presAssocID="{935C3F85-C0FB-469A-93FB-649DF587C4E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1D0DC-593C-4190-B6F9-4EF99F3DD2A4}" type="pres">
      <dgm:prSet presAssocID="{935C3F85-C0FB-469A-93FB-649DF587C4E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CC0409A-123B-42E7-8A18-B1DA6A4E34BD}" type="presOf" srcId="{2A5443CE-8AAA-40FC-9B11-6B7E013C8D87}" destId="{D7983877-DB68-4432-9099-2C0652AF1D6E}" srcOrd="1" destOrd="0" presId="urn:microsoft.com/office/officeart/2005/8/layout/vProcess5"/>
    <dgm:cxn modelId="{44EDF1E7-A61A-4700-BEA2-6421FE44C59B}" type="presOf" srcId="{3D9DD8D0-8908-4A73-83AC-95BD52DB311B}" destId="{F39AE17B-343D-4FC5-9EB0-98738F744CB7}" srcOrd="0" destOrd="0" presId="urn:microsoft.com/office/officeart/2005/8/layout/vProcess5"/>
    <dgm:cxn modelId="{3F7F0821-847B-4F50-9A9D-25F08C73EF65}" srcId="{935C3F85-C0FB-469A-93FB-649DF587C4E8}" destId="{A1E1A304-2B75-4D7B-BA08-81386E9961A7}" srcOrd="5" destOrd="0" parTransId="{EAA5153D-2DBA-45D9-B64C-D2B791B4D28F}" sibTransId="{933493CD-4B18-4286-B16B-FF6A438C190A}"/>
    <dgm:cxn modelId="{4DBC72C2-9E38-41CB-884C-4CBAA038D279}" type="presOf" srcId="{6EA278C5-C393-4566-9506-1067CA5ECED8}" destId="{600DF55F-0E17-4462-878F-C71F6739D255}" srcOrd="0" destOrd="0" presId="urn:microsoft.com/office/officeart/2005/8/layout/vProcess5"/>
    <dgm:cxn modelId="{52D383E5-C4A0-4BA8-9632-463B667A2158}" type="presOf" srcId="{846EC763-FF9A-4D55-B780-F201930D2CEB}" destId="{0F30F7CE-BE07-4253-9D8A-47D737FE2782}" srcOrd="0" destOrd="0" presId="urn:microsoft.com/office/officeart/2005/8/layout/vProcess5"/>
    <dgm:cxn modelId="{B851CE6C-C433-46E9-B156-CE8D206606B1}" type="presOf" srcId="{2A5443CE-8AAA-40FC-9B11-6B7E013C8D87}" destId="{FEDA9AE4-446F-4011-A5F1-4349A7C84755}" srcOrd="0" destOrd="0" presId="urn:microsoft.com/office/officeart/2005/8/layout/vProcess5"/>
    <dgm:cxn modelId="{37531108-A0E0-4A86-8E11-012DEE201D6E}" srcId="{935C3F85-C0FB-469A-93FB-649DF587C4E8}" destId="{CDE9D99F-182E-4BB7-8014-66606927805B}" srcOrd="4" destOrd="0" parTransId="{F361768D-A852-4052-B31F-91F03A9D9D61}" sibTransId="{982DC493-C548-4CAB-A316-B67AD86508ED}"/>
    <dgm:cxn modelId="{BCE07EC7-B0CD-4E60-B0BF-892847946604}" type="presOf" srcId="{3D9DD8D0-8908-4A73-83AC-95BD52DB311B}" destId="{7495F8F6-B28F-4135-A1D4-8C0B9BC56CC3}" srcOrd="1" destOrd="0" presId="urn:microsoft.com/office/officeart/2005/8/layout/vProcess5"/>
    <dgm:cxn modelId="{3F4373B0-0116-4B4D-B59D-A8A1F90B6681}" type="presOf" srcId="{CDE9D99F-182E-4BB7-8014-66606927805B}" destId="{D0E1D0DC-593C-4190-B6F9-4EF99F3DD2A4}" srcOrd="1" destOrd="0" presId="urn:microsoft.com/office/officeart/2005/8/layout/vProcess5"/>
    <dgm:cxn modelId="{F0BA1810-C8D6-4F54-8571-938D660100BD}" type="presOf" srcId="{45C89228-ADBA-4A9D-9493-5C78AD9966A1}" destId="{F0A979D4-5533-47B8-A8F9-0A1AE274234F}" srcOrd="0" destOrd="0" presId="urn:microsoft.com/office/officeart/2005/8/layout/vProcess5"/>
    <dgm:cxn modelId="{42038A4E-AFF1-4E0A-A07D-58D3ADD6448C}" type="presOf" srcId="{CAD95291-1448-4551-BFBB-883DBA1A0CA0}" destId="{FB562389-16CE-43D3-B0B5-4A7C913FFB07}" srcOrd="0" destOrd="0" presId="urn:microsoft.com/office/officeart/2005/8/layout/vProcess5"/>
    <dgm:cxn modelId="{D3E361F6-8380-4105-B011-086E27308D1B}" srcId="{935C3F85-C0FB-469A-93FB-649DF587C4E8}" destId="{846EC763-FF9A-4D55-B780-F201930D2CEB}" srcOrd="3" destOrd="0" parTransId="{6D867958-AAF0-4656-9F51-F0F8CA36A60E}" sibTransId="{45C89228-ADBA-4A9D-9493-5C78AD9966A1}"/>
    <dgm:cxn modelId="{FFC16337-C56B-4DD3-9FB5-E03FECC49119}" srcId="{935C3F85-C0FB-469A-93FB-649DF587C4E8}" destId="{2A5443CE-8AAA-40FC-9B11-6B7E013C8D87}" srcOrd="2" destOrd="0" parTransId="{C4346D94-6CA4-4FCC-86CE-E70043C85B64}" sibTransId="{B838411B-CB6A-441D-A65A-23E750D60037}"/>
    <dgm:cxn modelId="{0C4A9C40-9092-4B7D-AE9F-3081DDF3AEE4}" srcId="{935C3F85-C0FB-469A-93FB-649DF587C4E8}" destId="{CAD95291-1448-4551-BFBB-883DBA1A0CA0}" srcOrd="1" destOrd="0" parTransId="{C538B33B-48BC-4AF4-9815-3E00D4E6E1EA}" sibTransId="{BD4883EB-88D4-4311-836C-53E39B2F91E0}"/>
    <dgm:cxn modelId="{361F737F-0985-4D1C-8A1E-47FE3C61759F}" type="presOf" srcId="{B838411B-CB6A-441D-A65A-23E750D60037}" destId="{7CC02883-7D20-48CE-BD4A-7F7DAB34F02D}" srcOrd="0" destOrd="0" presId="urn:microsoft.com/office/officeart/2005/8/layout/vProcess5"/>
    <dgm:cxn modelId="{3F98C899-0560-4AD6-9733-B1D69AD6587F}" srcId="{935C3F85-C0FB-469A-93FB-649DF587C4E8}" destId="{3D9DD8D0-8908-4A73-83AC-95BD52DB311B}" srcOrd="0" destOrd="0" parTransId="{A452590D-7080-4E45-A1E4-F6E151A5BD7E}" sibTransId="{6EA278C5-C393-4566-9506-1067CA5ECED8}"/>
    <dgm:cxn modelId="{DCEE039B-5C8E-4348-864C-F8AD7357DAD9}" type="presOf" srcId="{BD4883EB-88D4-4311-836C-53E39B2F91E0}" destId="{3EA44EFD-96EB-4411-A093-33FECCFE8D81}" srcOrd="0" destOrd="0" presId="urn:microsoft.com/office/officeart/2005/8/layout/vProcess5"/>
    <dgm:cxn modelId="{45E3759A-94FF-435E-A8B7-C6D8F406A78C}" type="presOf" srcId="{935C3F85-C0FB-469A-93FB-649DF587C4E8}" destId="{BE33AC44-AA62-4E17-B4FA-E523DEB999AE}" srcOrd="0" destOrd="0" presId="urn:microsoft.com/office/officeart/2005/8/layout/vProcess5"/>
    <dgm:cxn modelId="{FE851629-BBF5-4D39-B3B1-2E4B4FDECAE1}" type="presOf" srcId="{CAD95291-1448-4551-BFBB-883DBA1A0CA0}" destId="{1A15FB84-051B-425C-AC9B-7C51CAFC8291}" srcOrd="1" destOrd="0" presId="urn:microsoft.com/office/officeart/2005/8/layout/vProcess5"/>
    <dgm:cxn modelId="{5F3654C0-2010-4901-BC1A-2D184E722713}" type="presOf" srcId="{846EC763-FF9A-4D55-B780-F201930D2CEB}" destId="{82EEDDD4-D47D-4B0B-A7C8-E4FFA84F929A}" srcOrd="1" destOrd="0" presId="urn:microsoft.com/office/officeart/2005/8/layout/vProcess5"/>
    <dgm:cxn modelId="{981CA089-919A-4B00-81C0-82B3A3B88CAF}" type="presOf" srcId="{CDE9D99F-182E-4BB7-8014-66606927805B}" destId="{81B43038-8293-4F29-948C-877C38D8CCF8}" srcOrd="0" destOrd="0" presId="urn:microsoft.com/office/officeart/2005/8/layout/vProcess5"/>
    <dgm:cxn modelId="{AEA9A64B-1F2E-4509-899C-CF26DF097221}" type="presParOf" srcId="{BE33AC44-AA62-4E17-B4FA-E523DEB999AE}" destId="{42D0942E-C38C-4660-B499-6BFD9E1A45B7}" srcOrd="0" destOrd="0" presId="urn:microsoft.com/office/officeart/2005/8/layout/vProcess5"/>
    <dgm:cxn modelId="{ED7AE45F-F344-4A99-9553-1955CB2D2891}" type="presParOf" srcId="{BE33AC44-AA62-4E17-B4FA-E523DEB999AE}" destId="{F39AE17B-343D-4FC5-9EB0-98738F744CB7}" srcOrd="1" destOrd="0" presId="urn:microsoft.com/office/officeart/2005/8/layout/vProcess5"/>
    <dgm:cxn modelId="{124EA897-D3EC-4C15-AC64-40FE84D4C45F}" type="presParOf" srcId="{BE33AC44-AA62-4E17-B4FA-E523DEB999AE}" destId="{FB562389-16CE-43D3-B0B5-4A7C913FFB07}" srcOrd="2" destOrd="0" presId="urn:microsoft.com/office/officeart/2005/8/layout/vProcess5"/>
    <dgm:cxn modelId="{A6ED6320-7DF7-4E6F-BBDA-7C17A632A23E}" type="presParOf" srcId="{BE33AC44-AA62-4E17-B4FA-E523DEB999AE}" destId="{FEDA9AE4-446F-4011-A5F1-4349A7C84755}" srcOrd="3" destOrd="0" presId="urn:microsoft.com/office/officeart/2005/8/layout/vProcess5"/>
    <dgm:cxn modelId="{95D8C158-554B-4EAA-9515-2995C79CBD9C}" type="presParOf" srcId="{BE33AC44-AA62-4E17-B4FA-E523DEB999AE}" destId="{0F30F7CE-BE07-4253-9D8A-47D737FE2782}" srcOrd="4" destOrd="0" presId="urn:microsoft.com/office/officeart/2005/8/layout/vProcess5"/>
    <dgm:cxn modelId="{BD81ADC8-C809-4F01-A529-37854DC84D4B}" type="presParOf" srcId="{BE33AC44-AA62-4E17-B4FA-E523DEB999AE}" destId="{81B43038-8293-4F29-948C-877C38D8CCF8}" srcOrd="5" destOrd="0" presId="urn:microsoft.com/office/officeart/2005/8/layout/vProcess5"/>
    <dgm:cxn modelId="{C25D7B48-0A01-4F19-97D9-959859199B5C}" type="presParOf" srcId="{BE33AC44-AA62-4E17-B4FA-E523DEB999AE}" destId="{600DF55F-0E17-4462-878F-C71F6739D255}" srcOrd="6" destOrd="0" presId="urn:microsoft.com/office/officeart/2005/8/layout/vProcess5"/>
    <dgm:cxn modelId="{2113EBDC-1787-4778-BCC2-39BBC615C2B1}" type="presParOf" srcId="{BE33AC44-AA62-4E17-B4FA-E523DEB999AE}" destId="{3EA44EFD-96EB-4411-A093-33FECCFE8D81}" srcOrd="7" destOrd="0" presId="urn:microsoft.com/office/officeart/2005/8/layout/vProcess5"/>
    <dgm:cxn modelId="{35FC0E64-4FD1-496E-B627-41A656AE8721}" type="presParOf" srcId="{BE33AC44-AA62-4E17-B4FA-E523DEB999AE}" destId="{7CC02883-7D20-48CE-BD4A-7F7DAB34F02D}" srcOrd="8" destOrd="0" presId="urn:microsoft.com/office/officeart/2005/8/layout/vProcess5"/>
    <dgm:cxn modelId="{05B5DD45-3540-49FA-8857-16BDF2564DD4}" type="presParOf" srcId="{BE33AC44-AA62-4E17-B4FA-E523DEB999AE}" destId="{F0A979D4-5533-47B8-A8F9-0A1AE274234F}" srcOrd="9" destOrd="0" presId="urn:microsoft.com/office/officeart/2005/8/layout/vProcess5"/>
    <dgm:cxn modelId="{42295571-A84D-43BC-9443-E2FBB7A33CF7}" type="presParOf" srcId="{BE33AC44-AA62-4E17-B4FA-E523DEB999AE}" destId="{7495F8F6-B28F-4135-A1D4-8C0B9BC56CC3}" srcOrd="10" destOrd="0" presId="urn:microsoft.com/office/officeart/2005/8/layout/vProcess5"/>
    <dgm:cxn modelId="{ED4D6929-D52A-40A3-98FC-831078656BAD}" type="presParOf" srcId="{BE33AC44-AA62-4E17-B4FA-E523DEB999AE}" destId="{1A15FB84-051B-425C-AC9B-7C51CAFC8291}" srcOrd="11" destOrd="0" presId="urn:microsoft.com/office/officeart/2005/8/layout/vProcess5"/>
    <dgm:cxn modelId="{1D8274B6-FBEE-43CC-9DEF-40364687C23A}" type="presParOf" srcId="{BE33AC44-AA62-4E17-B4FA-E523DEB999AE}" destId="{D7983877-DB68-4432-9099-2C0652AF1D6E}" srcOrd="12" destOrd="0" presId="urn:microsoft.com/office/officeart/2005/8/layout/vProcess5"/>
    <dgm:cxn modelId="{1FECA8B9-8639-407E-89D3-DFC2AA1FDCC6}" type="presParOf" srcId="{BE33AC44-AA62-4E17-B4FA-E523DEB999AE}" destId="{82EEDDD4-D47D-4B0B-A7C8-E4FFA84F929A}" srcOrd="13" destOrd="0" presId="urn:microsoft.com/office/officeart/2005/8/layout/vProcess5"/>
    <dgm:cxn modelId="{119EA29D-F57D-463A-9026-A8541CF382A7}" type="presParOf" srcId="{BE33AC44-AA62-4E17-B4FA-E523DEB999AE}" destId="{D0E1D0DC-593C-4190-B6F9-4EF99F3DD2A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A7C6FE-1B68-41E0-A215-040ACF8C1173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EA4F1-7041-485B-AA3C-1E63B71582E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latin typeface="Monotype Corsiva" pitchFamily="66" charset="0"/>
            </a:rPr>
            <a:t>I. According to location</a:t>
          </a:r>
          <a:endParaRPr lang="en-IN" sz="2800" kern="1200" dirty="0">
            <a:latin typeface="Monotype Corsiva" pitchFamily="66" charset="0"/>
          </a:endParaRPr>
        </a:p>
      </dsp:txBody>
      <dsp:txXfrm>
        <a:off x="2262981" y="0"/>
        <a:ext cx="5966618" cy="1357791"/>
      </dsp:txXfrm>
    </dsp:sp>
    <dsp:sp modelId="{CC3FF124-6E0A-48E4-9EA3-1C8E4557238C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95B997-F6E3-4A9D-B9B5-9A34070DDA44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Monotype Corsiva" pitchFamily="66" charset="0"/>
            </a:rPr>
            <a:t>II. According to onset or course of lesion</a:t>
          </a:r>
          <a:endParaRPr lang="en-IN" sz="2800" kern="1200" dirty="0">
            <a:latin typeface="Monotype Corsiva" pitchFamily="66" charset="0"/>
          </a:endParaRPr>
        </a:p>
      </dsp:txBody>
      <dsp:txXfrm>
        <a:off x="2262981" y="1357791"/>
        <a:ext cx="5966618" cy="1357787"/>
      </dsp:txXfrm>
    </dsp:sp>
    <dsp:sp modelId="{8822A3F2-7FD4-41CF-A4D9-503D762D2A0B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BFF7C-2C34-4CAC-A7CC-E3D120CCF5B2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latin typeface="Monotype Corsiva" pitchFamily="66" charset="0"/>
            </a:rPr>
            <a:t>III. Depending on number</a:t>
          </a:r>
          <a:endParaRPr lang="en-IN" sz="2800" kern="1200" dirty="0">
            <a:latin typeface="Monotype Corsiva" pitchFamily="66" charset="0"/>
          </a:endParaRPr>
        </a:p>
      </dsp:txBody>
      <dsp:txXfrm>
        <a:off x="2262981" y="2715579"/>
        <a:ext cx="5966618" cy="13577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9AE17B-343D-4FC5-9EB0-98738F744CB7}">
      <dsp:nvSpPr>
        <dsp:cNvPr id="0" name=""/>
        <dsp:cNvSpPr/>
      </dsp:nvSpPr>
      <dsp:spPr>
        <a:xfrm>
          <a:off x="0" y="0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Monotype Corsiva" pitchFamily="66" charset="0"/>
            </a:rPr>
            <a:t>The entry of bacteria into the soft tissue pocket wall</a:t>
          </a:r>
          <a:endParaRPr lang="en-IN" sz="2400" b="1" kern="1200" dirty="0">
            <a:latin typeface="Monotype Corsiva" pitchFamily="66" charset="0"/>
          </a:endParaRPr>
        </a:p>
      </dsp:txBody>
      <dsp:txXfrm>
        <a:off x="0" y="0"/>
        <a:ext cx="5157300" cy="1036915"/>
      </dsp:txXfrm>
    </dsp:sp>
    <dsp:sp modelId="{FB562389-16CE-43D3-B0B5-4A7C913FFB07}">
      <dsp:nvSpPr>
        <dsp:cNvPr id="0" name=""/>
        <dsp:cNvSpPr/>
      </dsp:nvSpPr>
      <dsp:spPr>
        <a:xfrm>
          <a:off x="473202" y="1180931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onotype Corsiva" pitchFamily="66" charset="0"/>
            </a:rPr>
            <a:t>Inflammatory cells are then attracted by chemotactic factors released by the bacteria, </a:t>
          </a:r>
          <a:endParaRPr lang="en-IN" sz="2400" b="1" kern="1200">
            <a:latin typeface="Monotype Corsiva" pitchFamily="66" charset="0"/>
          </a:endParaRPr>
        </a:p>
      </dsp:txBody>
      <dsp:txXfrm>
        <a:off x="473202" y="1180931"/>
        <a:ext cx="5189595" cy="1036915"/>
      </dsp:txXfrm>
    </dsp:sp>
    <dsp:sp modelId="{FEDA9AE4-446F-4011-A5F1-4349A7C84755}">
      <dsp:nvSpPr>
        <dsp:cNvPr id="0" name=""/>
        <dsp:cNvSpPr/>
      </dsp:nvSpPr>
      <dsp:spPr>
        <a:xfrm>
          <a:off x="946404" y="2361862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onotype Corsiva" pitchFamily="66" charset="0"/>
            </a:rPr>
            <a:t>the concomitant inflammatory reaction leads to </a:t>
          </a:r>
          <a:endParaRPr lang="en-IN" sz="2400" b="1" kern="1200">
            <a:latin typeface="Monotype Corsiva" pitchFamily="66" charset="0"/>
          </a:endParaRPr>
        </a:p>
      </dsp:txBody>
      <dsp:txXfrm>
        <a:off x="946404" y="2361862"/>
        <a:ext cx="5189595" cy="1036915"/>
      </dsp:txXfrm>
    </dsp:sp>
    <dsp:sp modelId="{0F30F7CE-BE07-4253-9D8A-47D737FE2782}">
      <dsp:nvSpPr>
        <dsp:cNvPr id="0" name=""/>
        <dsp:cNvSpPr/>
      </dsp:nvSpPr>
      <dsp:spPr>
        <a:xfrm>
          <a:off x="1419605" y="3542793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onotype Corsiva" pitchFamily="66" charset="0"/>
            </a:rPr>
            <a:t>destruction of the connective tissues,</a:t>
          </a:r>
          <a:endParaRPr lang="en-IN" sz="2400" b="1" kern="1200">
            <a:latin typeface="Monotype Corsiva" pitchFamily="66" charset="0"/>
          </a:endParaRPr>
        </a:p>
      </dsp:txBody>
      <dsp:txXfrm>
        <a:off x="1419605" y="3542793"/>
        <a:ext cx="5189595" cy="1036915"/>
      </dsp:txXfrm>
    </dsp:sp>
    <dsp:sp modelId="{81B43038-8293-4F29-948C-877C38D8CCF8}">
      <dsp:nvSpPr>
        <dsp:cNvPr id="0" name=""/>
        <dsp:cNvSpPr/>
      </dsp:nvSpPr>
      <dsp:spPr>
        <a:xfrm>
          <a:off x="1892808" y="4723724"/>
          <a:ext cx="6336792" cy="1036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Monotype Corsiva" pitchFamily="66" charset="0"/>
            </a:rPr>
            <a:t>the encapsulation of the bacterial infection, and the production of PUS  </a:t>
          </a:r>
        </a:p>
      </dsp:txBody>
      <dsp:txXfrm>
        <a:off x="1892808" y="4723724"/>
        <a:ext cx="5189595" cy="1036915"/>
      </dsp:txXfrm>
    </dsp:sp>
    <dsp:sp modelId="{600DF55F-0E17-4462-878F-C71F6739D255}">
      <dsp:nvSpPr>
        <dsp:cNvPr id="0" name=""/>
        <dsp:cNvSpPr/>
      </dsp:nvSpPr>
      <dsp:spPr>
        <a:xfrm>
          <a:off x="5662797" y="75752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/>
        </a:p>
      </dsp:txBody>
      <dsp:txXfrm>
        <a:off x="5662797" y="757524"/>
        <a:ext cx="673994" cy="673994"/>
      </dsp:txXfrm>
    </dsp:sp>
    <dsp:sp modelId="{3EA44EFD-96EB-4411-A093-33FECCFE8D81}">
      <dsp:nvSpPr>
        <dsp:cNvPr id="0" name=""/>
        <dsp:cNvSpPr/>
      </dsp:nvSpPr>
      <dsp:spPr>
        <a:xfrm>
          <a:off x="6135999" y="1938455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/>
        </a:p>
      </dsp:txBody>
      <dsp:txXfrm>
        <a:off x="6135999" y="1938455"/>
        <a:ext cx="673994" cy="673994"/>
      </dsp:txXfrm>
    </dsp:sp>
    <dsp:sp modelId="{7CC02883-7D20-48CE-BD4A-7F7DAB34F02D}">
      <dsp:nvSpPr>
        <dsp:cNvPr id="0" name=""/>
        <dsp:cNvSpPr/>
      </dsp:nvSpPr>
      <dsp:spPr>
        <a:xfrm>
          <a:off x="6609201" y="310210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/>
        </a:p>
      </dsp:txBody>
      <dsp:txXfrm>
        <a:off x="6609201" y="3102104"/>
        <a:ext cx="673994" cy="673994"/>
      </dsp:txXfrm>
    </dsp:sp>
    <dsp:sp modelId="{F0A979D4-5533-47B8-A8F9-0A1AE274234F}">
      <dsp:nvSpPr>
        <dsp:cNvPr id="0" name=""/>
        <dsp:cNvSpPr/>
      </dsp:nvSpPr>
      <dsp:spPr>
        <a:xfrm>
          <a:off x="7082403" y="4294557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000" kern="1200"/>
        </a:p>
      </dsp:txBody>
      <dsp:txXfrm>
        <a:off x="7082403" y="4294557"/>
        <a:ext cx="673994" cy="67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5626-5E45-450C-A29C-5A100B3A30F4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5040D-1A9E-44F5-9E3F-A2996D43C3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4205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AF8E-5293-40DD-A72D-A07B1D0BFDE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0517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1E60-F412-4F92-99A0-03F0F3EA142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285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4B1B-C3A7-43ED-B5C0-5090D6E1FE6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8202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6D18-E79F-4834-A822-D5EF79699274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9694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6547-5929-42C6-9287-D1FC944DF7D5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805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9C5-B728-4806-B9ED-F0C85EC287BB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979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65D8-1D6F-4D37-BEE6-B7E170C6875A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2655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2F6E-3418-4CE0-9528-5D8B080D8FC3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6399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614F-138E-451F-90C1-CEA31023D55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0147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92B4-F6F8-4E82-9338-681A04EC4666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7140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5584-A043-4C69-865E-B80CAAF63303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4508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3FC8-6CBA-4A38-8B50-4891D0F5616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A9E91-36EB-4DC6-9217-C3DBAE15F0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554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632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tx2"/>
                </a:solidFill>
                <a:latin typeface="Forte" panose="03060902040502070203" pitchFamily="66" charset="0"/>
              </a:rPr>
              <a:t>RUNGTA COLLEGE OF DENTAL SCIENCES AND RESEARCH,BHILAI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IN" sz="3200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Abscesses </a:t>
            </a: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of the </a:t>
            </a:r>
            <a:r>
              <a:rPr lang="en-IN" sz="3200" b="1" dirty="0" err="1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periodontium</a:t>
            </a:r>
            <a:endParaRPr lang="en-IN" sz="3200" b="1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929197"/>
            <a:ext cx="6400800" cy="140492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IN" sz="2800" b="1" i="1" dirty="0" smtClean="0">
                <a:solidFill>
                  <a:srgbClr val="C00000"/>
                </a:solidFill>
                <a:latin typeface="Bradley Hand ITC" pitchFamily="66" charset="0"/>
              </a:rPr>
              <a:t>Dr  </a:t>
            </a:r>
            <a:r>
              <a:rPr lang="en-IN" sz="2800" b="1" i="1" dirty="0" err="1" smtClean="0">
                <a:solidFill>
                  <a:srgbClr val="C00000"/>
                </a:solidFill>
                <a:latin typeface="Bradley Hand ITC" pitchFamily="66" charset="0"/>
              </a:rPr>
              <a:t>pushpendra</a:t>
            </a:r>
            <a:r>
              <a:rPr lang="en-IN" sz="2800" b="1" i="1" dirty="0" smtClean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IN" sz="2800" b="1" i="1" dirty="0" err="1" smtClean="0">
                <a:solidFill>
                  <a:srgbClr val="C00000"/>
                </a:solidFill>
                <a:latin typeface="Bradley Hand ITC" pitchFamily="66" charset="0"/>
              </a:rPr>
              <a:t>singh</a:t>
            </a:r>
            <a:r>
              <a:rPr lang="en-IN" sz="2800" b="1" i="1" dirty="0" smtClean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IN" sz="2800" b="1" i="1" dirty="0" err="1" smtClean="0">
                <a:solidFill>
                  <a:srgbClr val="C00000"/>
                </a:solidFill>
                <a:latin typeface="Bradley Hand ITC" pitchFamily="66" charset="0"/>
              </a:rPr>
              <a:t>yadav</a:t>
            </a:r>
            <a:endParaRPr lang="en-IN" sz="2800" b="1" i="1" dirty="0" smtClean="0">
              <a:solidFill>
                <a:srgbClr val="C00000"/>
              </a:solidFill>
              <a:latin typeface="Bradley Hand ITC" pitchFamily="66" charset="0"/>
            </a:endParaRPr>
          </a:p>
          <a:p>
            <a:pPr algn="l"/>
            <a:r>
              <a:rPr lang="en-IN" sz="2800" b="1" i="1" dirty="0" err="1" smtClean="0">
                <a:solidFill>
                  <a:srgbClr val="C00000"/>
                </a:solidFill>
                <a:latin typeface="Bradley Hand ITC" pitchFamily="66" charset="0"/>
              </a:rPr>
              <a:t>Sr</a:t>
            </a:r>
            <a:r>
              <a:rPr lang="en-IN" sz="2800" b="1" i="1" dirty="0" smtClean="0">
                <a:solidFill>
                  <a:srgbClr val="C00000"/>
                </a:solidFill>
                <a:latin typeface="Bradley Hand ITC" pitchFamily="66" charset="0"/>
              </a:rPr>
              <a:t> Lecturer</a:t>
            </a:r>
          </a:p>
          <a:p>
            <a:pPr algn="l"/>
            <a:r>
              <a:rPr lang="en-IN" sz="2800" b="1" i="1" dirty="0" err="1" smtClean="0">
                <a:solidFill>
                  <a:srgbClr val="C00000"/>
                </a:solidFill>
                <a:latin typeface="Bradley Hand ITC" pitchFamily="66" charset="0"/>
              </a:rPr>
              <a:t>Dept</a:t>
            </a:r>
            <a:r>
              <a:rPr lang="en-IN" sz="2800" b="1" i="1" dirty="0" smtClean="0">
                <a:solidFill>
                  <a:srgbClr val="C00000"/>
                </a:solidFill>
                <a:latin typeface="Bradley Hand ITC" pitchFamily="66" charset="0"/>
              </a:rPr>
              <a:t> of Periodontology</a:t>
            </a:r>
            <a:endParaRPr lang="en-IN" sz="2800" b="1" i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pic>
        <p:nvPicPr>
          <p:cNvPr id="5" name="Picture 4" descr="rungta logo">
            <a:extLst>
              <a:ext uri="{FF2B5EF4-FFF2-40B4-BE49-F238E27FC236}">
                <a16:creationId xmlns="" xmlns:a16="http://schemas.microsoft.com/office/drawing/2014/main" id="{F38FFA46-7635-3509-37CA-B903AD620E3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3116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30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Monotype Corsiva" pitchFamily="66" charset="0"/>
              </a:rPr>
              <a:t>The </a:t>
            </a:r>
            <a:r>
              <a:rPr lang="en-IN" dirty="0" smtClean="0">
                <a:latin typeface="Monotype Corsiva" pitchFamily="66" charset="0"/>
              </a:rPr>
              <a:t>surface </a:t>
            </a:r>
            <a:r>
              <a:rPr lang="en-US" dirty="0" smtClean="0">
                <a:latin typeface="Monotype Corsiva" pitchFamily="66" charset="0"/>
              </a:rPr>
              <a:t>epithelium </a:t>
            </a:r>
            <a:r>
              <a:rPr lang="en-US" dirty="0">
                <a:latin typeface="Monotype Corsiva" pitchFamily="66" charset="0"/>
              </a:rPr>
              <a:t>has varying degrees of intracellular and </a:t>
            </a:r>
            <a:r>
              <a:rPr lang="en-US" dirty="0" smtClean="0">
                <a:latin typeface="Monotype Corsiva" pitchFamily="66" charset="0"/>
              </a:rPr>
              <a:t>extracellular edema</a:t>
            </a:r>
            <a:r>
              <a:rPr lang="en-US" dirty="0">
                <a:latin typeface="Monotype Corsiva" pitchFamily="66" charset="0"/>
              </a:rPr>
              <a:t>, invasion by leukocytes, and sometimes ulceration.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719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err="1">
                <a:solidFill>
                  <a:srgbClr val="0070C0"/>
                </a:solidFill>
                <a:latin typeface="Monotype Corsiva" pitchFamily="66" charset="0"/>
              </a:rPr>
              <a:t>Etiology</a:t>
            </a:r>
            <a:endParaRPr lang="en-IN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Acute inflammatory gingival enlargement results from </a:t>
            </a:r>
            <a:r>
              <a:rPr lang="en-US" dirty="0" smtClean="0">
                <a:latin typeface="Monotype Corsiva" pitchFamily="66" charset="0"/>
              </a:rPr>
              <a:t>bacteria carried </a:t>
            </a:r>
            <a:r>
              <a:rPr lang="en-US" dirty="0">
                <a:latin typeface="Monotype Corsiva" pitchFamily="66" charset="0"/>
              </a:rPr>
              <a:t>deep into the tissues when a foreign substance (e.g</a:t>
            </a:r>
            <a:r>
              <a:rPr lang="en-US" dirty="0" smtClean="0">
                <a:latin typeface="Monotype Corsiva" pitchFamily="66" charset="0"/>
              </a:rPr>
              <a:t>., toothbrush </a:t>
            </a:r>
            <a:r>
              <a:rPr lang="en-US" dirty="0">
                <a:latin typeface="Monotype Corsiva" pitchFamily="66" charset="0"/>
              </a:rPr>
              <a:t>bristle, piece of apple core, lobster shell fragment) </a:t>
            </a:r>
            <a:r>
              <a:rPr lang="en-US" dirty="0" smtClean="0">
                <a:latin typeface="Monotype Corsiva" pitchFamily="66" charset="0"/>
              </a:rPr>
              <a:t>is forcefully </a:t>
            </a:r>
            <a:r>
              <a:rPr lang="en-US" dirty="0">
                <a:latin typeface="Monotype Corsiva" pitchFamily="66" charset="0"/>
              </a:rPr>
              <a:t>embedded into the gingiva. </a:t>
            </a:r>
            <a:endParaRPr lang="en-US" dirty="0" smtClean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696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The lesion is confined to the gingiva and should not be confused with periodontal or lateral </a:t>
            </a:r>
            <a:r>
              <a:rPr lang="en-IN" dirty="0" smtClean="0">
                <a:latin typeface="Monotype Corsiva" pitchFamily="66" charset="0"/>
              </a:rPr>
              <a:t>abscesses.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87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err="1" smtClean="0">
                <a:solidFill>
                  <a:srgbClr val="0070C0"/>
                </a:solidFill>
                <a:latin typeface="Monotype Corsiva" pitchFamily="66" charset="0"/>
              </a:rPr>
              <a:t>Pericoronal</a:t>
            </a:r>
            <a:r>
              <a:rPr lang="en-IN" sz="4000" b="1" dirty="0" smtClean="0">
                <a:solidFill>
                  <a:srgbClr val="0070C0"/>
                </a:solidFill>
                <a:latin typeface="Monotype Corsiva" pitchFamily="66" charset="0"/>
              </a:rPr>
              <a:t> Abscess</a:t>
            </a:r>
            <a:endParaRPr lang="en-IN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The </a:t>
            </a:r>
            <a:r>
              <a:rPr lang="en-US" dirty="0" err="1">
                <a:latin typeface="Monotype Corsiva" pitchFamily="66" charset="0"/>
              </a:rPr>
              <a:t>pericoronal</a:t>
            </a:r>
            <a:r>
              <a:rPr lang="en-US" dirty="0">
                <a:latin typeface="Monotype Corsiva" pitchFamily="66" charset="0"/>
              </a:rPr>
              <a:t> abscess associated with the crown of a </a:t>
            </a:r>
            <a:r>
              <a:rPr lang="en-US" dirty="0" smtClean="0">
                <a:latin typeface="Monotype Corsiva" pitchFamily="66" charset="0"/>
              </a:rPr>
              <a:t>partially erupted </a:t>
            </a:r>
            <a:r>
              <a:rPr lang="en-US" dirty="0">
                <a:latin typeface="Monotype Corsiva" pitchFamily="66" charset="0"/>
              </a:rPr>
              <a:t>tooth is one of the complications of </a:t>
            </a:r>
            <a:r>
              <a:rPr lang="en-US" dirty="0" err="1">
                <a:latin typeface="Monotype Corsiva" pitchFamily="66" charset="0"/>
              </a:rPr>
              <a:t>pericoronitis</a:t>
            </a:r>
            <a:r>
              <a:rPr lang="en-US" dirty="0">
                <a:latin typeface="Monotype Corsiva" pitchFamily="66" charset="0"/>
              </a:rPr>
              <a:t>. </a:t>
            </a: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It may spread </a:t>
            </a:r>
            <a:r>
              <a:rPr lang="en-US" dirty="0">
                <a:latin typeface="Monotype Corsiva" pitchFamily="66" charset="0"/>
              </a:rPr>
              <a:t>posteriorly into the </a:t>
            </a:r>
            <a:r>
              <a:rPr lang="en-US" dirty="0" err="1">
                <a:latin typeface="Monotype Corsiva" pitchFamily="66" charset="0"/>
              </a:rPr>
              <a:t>oropharyngeal</a:t>
            </a:r>
            <a:r>
              <a:rPr lang="en-US" dirty="0">
                <a:latin typeface="Monotype Corsiva" pitchFamily="66" charset="0"/>
              </a:rPr>
              <a:t> areas and medially to </a:t>
            </a:r>
            <a:r>
              <a:rPr lang="en-US" dirty="0" smtClean="0">
                <a:latin typeface="Monotype Corsiva" pitchFamily="66" charset="0"/>
              </a:rPr>
              <a:t>the base </a:t>
            </a:r>
            <a:r>
              <a:rPr lang="en-US" dirty="0">
                <a:latin typeface="Monotype Corsiva" pitchFamily="66" charset="0"/>
              </a:rPr>
              <a:t>of the tongue, making it difficult for the patient to swallow.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54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Monotype Corsiva" pitchFamily="66" charset="0"/>
              </a:rPr>
              <a:t>Periodontal (lateral) abscess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localized </a:t>
            </a:r>
            <a:r>
              <a:rPr lang="en-US" dirty="0">
                <a:latin typeface="Monotype Corsiva" pitchFamily="66" charset="0"/>
              </a:rPr>
              <a:t>purulent inflammation in </a:t>
            </a:r>
            <a:r>
              <a:rPr lang="en-US" dirty="0" smtClean="0">
                <a:latin typeface="Monotype Corsiva" pitchFamily="66" charset="0"/>
              </a:rPr>
              <a:t>the periodontal tissues.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It </a:t>
            </a:r>
            <a:r>
              <a:rPr lang="en-US" dirty="0">
                <a:latin typeface="Monotype Corsiva" pitchFamily="66" charset="0"/>
              </a:rPr>
              <a:t>is also known as a </a:t>
            </a:r>
            <a:r>
              <a:rPr lang="en-US" i="1" dirty="0">
                <a:latin typeface="Monotype Corsiva" pitchFamily="66" charset="0"/>
              </a:rPr>
              <a:t>lateral abscess </a:t>
            </a:r>
            <a:r>
              <a:rPr lang="en-US" dirty="0">
                <a:latin typeface="Monotype Corsiva" pitchFamily="66" charset="0"/>
              </a:rPr>
              <a:t>or </a:t>
            </a:r>
            <a:r>
              <a:rPr lang="en-US" dirty="0" smtClean="0">
                <a:latin typeface="Monotype Corsiva" pitchFamily="66" charset="0"/>
              </a:rPr>
              <a:t>a </a:t>
            </a:r>
            <a:r>
              <a:rPr lang="en-US" i="1" dirty="0" smtClean="0">
                <a:latin typeface="Monotype Corsiva" pitchFamily="66" charset="0"/>
              </a:rPr>
              <a:t>parietal </a:t>
            </a:r>
            <a:r>
              <a:rPr lang="en-US" i="1" dirty="0">
                <a:latin typeface="Monotype Corsiva" pitchFamily="66" charset="0"/>
              </a:rPr>
              <a:t>abscess. </a:t>
            </a:r>
            <a:endParaRPr lang="en-US" i="1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It </a:t>
            </a:r>
            <a:r>
              <a:rPr lang="en-US" dirty="0">
                <a:latin typeface="Monotype Corsiva" pitchFamily="66" charset="0"/>
              </a:rPr>
              <a:t>is an infection located contiguous to the </a:t>
            </a:r>
            <a:r>
              <a:rPr lang="en-US" dirty="0" smtClean="0">
                <a:latin typeface="Monotype Corsiva" pitchFamily="66" charset="0"/>
              </a:rPr>
              <a:t>periodontal pocket </a:t>
            </a:r>
            <a:r>
              <a:rPr lang="en-US" dirty="0">
                <a:latin typeface="Monotype Corsiva" pitchFamily="66" charset="0"/>
              </a:rPr>
              <a:t>and may result in destruction of the periodontal ligament </a:t>
            </a:r>
            <a:r>
              <a:rPr lang="en-US" dirty="0" smtClean="0">
                <a:latin typeface="Monotype Corsiva" pitchFamily="66" charset="0"/>
              </a:rPr>
              <a:t>and </a:t>
            </a:r>
            <a:r>
              <a:rPr lang="en-IN" dirty="0" smtClean="0">
                <a:latin typeface="Monotype Corsiva" pitchFamily="66" charset="0"/>
              </a:rPr>
              <a:t>alveolar </a:t>
            </a:r>
            <a:r>
              <a:rPr lang="en-IN" dirty="0">
                <a:latin typeface="Monotype Corsiva" pitchFamily="66" charset="0"/>
              </a:rPr>
              <a:t>bone.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80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639788"/>
            <a:ext cx="6410325" cy="438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914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Monotype Corsiva" pitchFamily="66" charset="0"/>
              </a:rPr>
              <a:t>Classification of periodontal abscess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18634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7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  <a:latin typeface="Monotype Corsiva" pitchFamily="66" charset="0"/>
              </a:rPr>
              <a:t>I. According to location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Monotype Corsiva" pitchFamily="66" charset="0"/>
              </a:rPr>
              <a:t>Abscess </a:t>
            </a:r>
            <a:r>
              <a:rPr lang="en-US" dirty="0">
                <a:latin typeface="Monotype Corsiva" pitchFamily="66" charset="0"/>
              </a:rPr>
              <a:t>in the supporting periodontal tissues along the </a:t>
            </a:r>
            <a:r>
              <a:rPr lang="en-US" dirty="0" smtClean="0">
                <a:latin typeface="Monotype Corsiva" pitchFamily="66" charset="0"/>
              </a:rPr>
              <a:t>lateral </a:t>
            </a:r>
            <a:r>
              <a:rPr lang="en-IN" dirty="0" smtClean="0">
                <a:latin typeface="Monotype Corsiva" pitchFamily="66" charset="0"/>
              </a:rPr>
              <a:t>aspect </a:t>
            </a:r>
            <a:r>
              <a:rPr lang="en-IN" dirty="0">
                <a:latin typeface="Monotype Corsiva" pitchFamily="66" charset="0"/>
              </a:rPr>
              <a:t>of the root.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Monotype Corsiva" pitchFamily="66" charset="0"/>
              </a:rPr>
              <a:t>Abscess </a:t>
            </a:r>
            <a:r>
              <a:rPr lang="en-US" dirty="0">
                <a:latin typeface="Monotype Corsiva" pitchFamily="66" charset="0"/>
              </a:rPr>
              <a:t>in the soft tissue wall of the deep periodontal pocket.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869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Monotype Corsiva" pitchFamily="66" charset="0"/>
              </a:rPr>
              <a:t>II. According </a:t>
            </a:r>
            <a:r>
              <a:rPr lang="en-US" sz="3200" b="1" dirty="0">
                <a:solidFill>
                  <a:srgbClr val="0070C0"/>
                </a:solidFill>
                <a:latin typeface="Monotype Corsiva" pitchFamily="66" charset="0"/>
              </a:rPr>
              <a:t>to onset or course of lesion</a:t>
            </a:r>
            <a:endParaRPr lang="en-IN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i="1" dirty="0" smtClean="0">
                <a:latin typeface="Monotype Corsiva" pitchFamily="66" charset="0"/>
              </a:rPr>
              <a:t>1. </a:t>
            </a:r>
            <a:r>
              <a:rPr lang="en-US" sz="2800" b="1" i="1" dirty="0" smtClean="0">
                <a:latin typeface="Monotype Corsiva" pitchFamily="66" charset="0"/>
              </a:rPr>
              <a:t>Acute </a:t>
            </a:r>
            <a:r>
              <a:rPr lang="en-US" sz="2800" b="1" i="1" dirty="0">
                <a:latin typeface="Monotype Corsiva" pitchFamily="66" charset="0"/>
              </a:rPr>
              <a:t>periodontal abscess: </a:t>
            </a:r>
            <a:endParaRPr lang="en-US" sz="2800" b="1" i="1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Monotype Corsiva" pitchFamily="66" charset="0"/>
              </a:rPr>
              <a:t>It </a:t>
            </a:r>
            <a:r>
              <a:rPr lang="en-US" sz="2800" dirty="0">
                <a:latin typeface="Monotype Corsiva" pitchFamily="66" charset="0"/>
              </a:rPr>
              <a:t>appears as a bright red ovoid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Monotype Corsiva" pitchFamily="66" charset="0"/>
              </a:rPr>
              <a:t>elevation of the gingiva, which may be relatively firm or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Monotype Corsiva" pitchFamily="66" charset="0"/>
              </a:rPr>
              <a:t>pointed and soft. In most instances, pus may be expressed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Monotype Corsiva" pitchFamily="66" charset="0"/>
              </a:rPr>
              <a:t>from the gingival margin by gentle digital pressure</a:t>
            </a:r>
            <a:endParaRPr lang="en-IN" sz="2800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494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Monotype Corsiva" pitchFamily="66" charset="0"/>
              </a:rPr>
              <a:t>It </a:t>
            </a:r>
            <a:r>
              <a:rPr lang="en-IN" dirty="0" smtClean="0">
                <a:latin typeface="Monotype Corsiva" pitchFamily="66" charset="0"/>
              </a:rPr>
              <a:t>is </a:t>
            </a:r>
            <a:r>
              <a:rPr lang="en-US" dirty="0" smtClean="0">
                <a:latin typeface="Monotype Corsiva" pitchFamily="66" charset="0"/>
              </a:rPr>
              <a:t>accompanied </a:t>
            </a:r>
            <a:r>
              <a:rPr lang="en-US" dirty="0">
                <a:latin typeface="Monotype Corsiva" pitchFamily="66" charset="0"/>
              </a:rPr>
              <a:t>by symptoms such as throbbing, radiating </a:t>
            </a:r>
            <a:r>
              <a:rPr lang="en-US" dirty="0" smtClean="0">
                <a:latin typeface="Monotype Corsiva" pitchFamily="66" charset="0"/>
              </a:rPr>
              <a:t>pain, sensitivity </a:t>
            </a:r>
            <a:r>
              <a:rPr lang="en-US" dirty="0">
                <a:latin typeface="Monotype Corsiva" pitchFamily="66" charset="0"/>
              </a:rPr>
              <a:t>to percussion, tooth mobility, and, in some </a:t>
            </a:r>
            <a:r>
              <a:rPr lang="en-US" dirty="0" smtClean="0">
                <a:latin typeface="Monotype Corsiva" pitchFamily="66" charset="0"/>
              </a:rPr>
              <a:t>cases, lymphadenopathy </a:t>
            </a:r>
            <a:r>
              <a:rPr lang="en-US" dirty="0">
                <a:latin typeface="Monotype Corsiva" pitchFamily="66" charset="0"/>
              </a:rPr>
              <a:t>and systemic effects such as fever </a:t>
            </a:r>
            <a:r>
              <a:rPr lang="en-US" dirty="0" smtClean="0">
                <a:latin typeface="Monotype Corsiva" pitchFamily="66" charset="0"/>
              </a:rPr>
              <a:t>and </a:t>
            </a:r>
            <a:r>
              <a:rPr lang="en-IN" dirty="0" smtClean="0">
                <a:latin typeface="Monotype Corsiva" pitchFamily="66" charset="0"/>
              </a:rPr>
              <a:t>malaise</a:t>
            </a:r>
            <a:r>
              <a:rPr lang="en-IN" dirty="0">
                <a:latin typeface="Monotype Corsiva" pitchFamily="66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348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i="1" u="sng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SPECIFIC  LEARNING  OBJECTIVES</a:t>
            </a:r>
            <a:endParaRPr lang="en-IN" sz="3200" i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1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542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CORE AREAS</a:t>
                      </a:r>
                    </a:p>
                    <a:p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</a:p>
                    <a:p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</a:p>
                    <a:p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Classification </a:t>
                      </a:r>
                      <a:endParaRPr lang="en-IN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r>
                        <a:rPr lang="en-US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Desire to know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Cognitive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Must to know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Pathogenesis and Histopathology</a:t>
                      </a:r>
                    </a:p>
                    <a:p>
                      <a:endParaRPr lang="en-IN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Cognitive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Must to know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Diagnosis </a:t>
                      </a:r>
                    </a:p>
                    <a:p>
                      <a:endParaRPr lang="en-US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Differential diagnosis 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  <a:p>
                      <a:endParaRPr lang="en-US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r>
                        <a:rPr lang="en-US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Must to know</a:t>
                      </a:r>
                    </a:p>
                    <a:p>
                      <a:endParaRPr lang="en-US" sz="18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IN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1" dirty="0" smtClean="0">
                <a:latin typeface="Monotype Corsiva" pitchFamily="66" charset="0"/>
              </a:rPr>
              <a:t>2. </a:t>
            </a:r>
            <a:r>
              <a:rPr lang="en-US" b="1" i="1" dirty="0" smtClean="0">
                <a:latin typeface="Monotype Corsiva" pitchFamily="66" charset="0"/>
              </a:rPr>
              <a:t>Chronic </a:t>
            </a:r>
            <a:r>
              <a:rPr lang="en-US" b="1" i="1" dirty="0">
                <a:latin typeface="Monotype Corsiva" pitchFamily="66" charset="0"/>
              </a:rPr>
              <a:t>periodontal abscess</a:t>
            </a:r>
            <a:r>
              <a:rPr lang="en-US" b="1" dirty="0">
                <a:latin typeface="Monotype Corsiva" pitchFamily="66" charset="0"/>
              </a:rPr>
              <a:t>: </a:t>
            </a:r>
            <a:endParaRPr lang="en-US" b="1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It </a:t>
            </a:r>
            <a:r>
              <a:rPr lang="en-US" dirty="0">
                <a:latin typeface="Monotype Corsiva" pitchFamily="66" charset="0"/>
              </a:rPr>
              <a:t>usually presents a sinus that </a:t>
            </a:r>
            <a:r>
              <a:rPr lang="en-US" dirty="0" smtClean="0">
                <a:latin typeface="Monotype Corsiva" pitchFamily="66" charset="0"/>
              </a:rPr>
              <a:t>opens onto </a:t>
            </a:r>
            <a:r>
              <a:rPr lang="en-US" dirty="0">
                <a:latin typeface="Monotype Corsiva" pitchFamily="66" charset="0"/>
              </a:rPr>
              <a:t>the gingival mucosa somewhere along the root length</a:t>
            </a:r>
            <a:r>
              <a:rPr lang="en-US" dirty="0" smtClean="0">
                <a:latin typeface="Monotype Corsiva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It is </a:t>
            </a:r>
            <a:r>
              <a:rPr lang="en-US" dirty="0">
                <a:latin typeface="Monotype Corsiva" pitchFamily="66" charset="0"/>
              </a:rPr>
              <a:t>usually asymptomatic. However, the patient may </a:t>
            </a:r>
            <a:r>
              <a:rPr lang="en-US" dirty="0" smtClean="0">
                <a:latin typeface="Monotype Corsiva" pitchFamily="66" charset="0"/>
              </a:rPr>
              <a:t>complain of </a:t>
            </a:r>
            <a:r>
              <a:rPr lang="en-US" dirty="0">
                <a:latin typeface="Monotype Corsiva" pitchFamily="66" charset="0"/>
              </a:rPr>
              <a:t>intermittent exudation, dull gnawing pain, slight </a:t>
            </a:r>
            <a:r>
              <a:rPr lang="en-US" dirty="0" smtClean="0">
                <a:latin typeface="Monotype Corsiva" pitchFamily="66" charset="0"/>
              </a:rPr>
              <a:t>elevation of </a:t>
            </a:r>
            <a:r>
              <a:rPr lang="en-US" dirty="0">
                <a:latin typeface="Monotype Corsiva" pitchFamily="66" charset="0"/>
              </a:rPr>
              <a:t>the tooth, and a desire to bite down on and grind the tooth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976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Acute lesions often subside but persist in the chronic state, </a:t>
            </a:r>
            <a:r>
              <a:rPr lang="en-US" dirty="0" smtClean="0">
                <a:latin typeface="Monotype Corsiva" pitchFamily="66" charset="0"/>
              </a:rPr>
              <a:t>whereas chronic </a:t>
            </a:r>
            <a:r>
              <a:rPr lang="en-US" dirty="0">
                <a:latin typeface="Monotype Corsiva" pitchFamily="66" charset="0"/>
              </a:rPr>
              <a:t>lesions may exist without being acute. </a:t>
            </a: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Chronic lesions </a:t>
            </a:r>
            <a:r>
              <a:rPr lang="en-IN" dirty="0" smtClean="0">
                <a:latin typeface="Monotype Corsiva" pitchFamily="66" charset="0"/>
              </a:rPr>
              <a:t>frequently </a:t>
            </a:r>
            <a:r>
              <a:rPr lang="en-IN" dirty="0">
                <a:latin typeface="Monotype Corsiva" pitchFamily="66" charset="0"/>
              </a:rPr>
              <a:t>undergo acute exacerbation.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823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  <a:latin typeface="Monotype Corsiva" pitchFamily="66" charset="0"/>
              </a:rPr>
              <a:t>III. Depending on number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b="1" i="1" dirty="0" smtClean="0">
                <a:latin typeface="Monotype Corsiva" pitchFamily="66" charset="0"/>
              </a:rPr>
              <a:t>Single </a:t>
            </a:r>
            <a:r>
              <a:rPr lang="en-US" b="1" i="1" dirty="0">
                <a:latin typeface="Monotype Corsiva" pitchFamily="66" charset="0"/>
              </a:rPr>
              <a:t>periodontal abscess: </a:t>
            </a:r>
            <a:endParaRPr lang="en-US" b="1" i="1" dirty="0" smtClean="0"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Monotype Corsiva" pitchFamily="66" charset="0"/>
              </a:rPr>
              <a:t>	They </a:t>
            </a:r>
            <a:r>
              <a:rPr lang="en-US" dirty="0">
                <a:latin typeface="Monotype Corsiva" pitchFamily="66" charset="0"/>
              </a:rPr>
              <a:t>are usually related to </a:t>
            </a:r>
            <a:r>
              <a:rPr lang="en-US" dirty="0" smtClean="0">
                <a:latin typeface="Monotype Corsiva" pitchFamily="66" charset="0"/>
              </a:rPr>
              <a:t>local factors </a:t>
            </a:r>
            <a:r>
              <a:rPr lang="en-US" dirty="0">
                <a:latin typeface="Monotype Corsiva" pitchFamily="66" charset="0"/>
              </a:rPr>
              <a:t>that contribute to the closure of the periodontal pocket.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Monotype Corsiva" pitchFamily="66" charset="0"/>
              </a:rPr>
              <a:t>2. </a:t>
            </a:r>
            <a:r>
              <a:rPr lang="en-US" b="1" i="1" dirty="0">
                <a:latin typeface="Monotype Corsiva" pitchFamily="66" charset="0"/>
              </a:rPr>
              <a:t>Multiple periodontal abscess: </a:t>
            </a:r>
            <a:endParaRPr lang="en-US" b="1" i="1" dirty="0" smtClean="0">
              <a:latin typeface="Monotype Corsiva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Monotype Corsiva" pitchFamily="66" charset="0"/>
              </a:rPr>
              <a:t>	They </a:t>
            </a:r>
            <a:r>
              <a:rPr lang="en-US" dirty="0">
                <a:latin typeface="Monotype Corsiva" pitchFamily="66" charset="0"/>
              </a:rPr>
              <a:t>have been reported in </a:t>
            </a:r>
            <a:r>
              <a:rPr lang="en-US" dirty="0" smtClean="0">
                <a:latin typeface="Monotype Corsiva" pitchFamily="66" charset="0"/>
              </a:rPr>
              <a:t>diabetes mellitus </a:t>
            </a:r>
            <a:r>
              <a:rPr lang="en-US" dirty="0">
                <a:latin typeface="Monotype Corsiva" pitchFamily="66" charset="0"/>
              </a:rPr>
              <a:t>and medically compromised patients.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04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</a:rPr>
              <a:t>Signs and Symptoms of Periodontal</a:t>
            </a:r>
            <a:br>
              <a:rPr lang="en-US" sz="36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IN" sz="3600" b="1" dirty="0">
                <a:solidFill>
                  <a:srgbClr val="0070C0"/>
                </a:solidFill>
                <a:latin typeface="Monotype Corsiva" pitchFamily="66" charset="0"/>
              </a:rPr>
              <a:t>Abscess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/>
              <a:t>Acute </a:t>
            </a:r>
            <a:r>
              <a:rPr lang="en-IN" dirty="0" smtClean="0"/>
              <a:t>abscess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dirty="0" smtClean="0"/>
              <a:t>Mild </a:t>
            </a:r>
            <a:r>
              <a:rPr lang="en-IN" dirty="0"/>
              <a:t>to severe discomfort</a:t>
            </a:r>
          </a:p>
          <a:p>
            <a:r>
              <a:rPr lang="en-IN" dirty="0"/>
              <a:t>Localized red, ovoid swelling</a:t>
            </a:r>
          </a:p>
          <a:p>
            <a:r>
              <a:rPr lang="en-IN" dirty="0"/>
              <a:t>Periodontal pocket</a:t>
            </a:r>
          </a:p>
          <a:p>
            <a:r>
              <a:rPr lang="en-IN" dirty="0"/>
              <a:t>Mobility</a:t>
            </a:r>
          </a:p>
          <a:p>
            <a:r>
              <a:rPr lang="en-IN" dirty="0"/>
              <a:t>Tooth elevation in socket</a:t>
            </a:r>
          </a:p>
          <a:p>
            <a:r>
              <a:rPr lang="en-US" dirty="0"/>
              <a:t>Tenderness to percussion or biting</a:t>
            </a:r>
          </a:p>
          <a:p>
            <a:r>
              <a:rPr lang="en-IN" dirty="0"/>
              <a:t>Exudation</a:t>
            </a:r>
          </a:p>
          <a:p>
            <a:r>
              <a:rPr lang="en-IN" dirty="0"/>
              <a:t>Elevated </a:t>
            </a:r>
            <a:r>
              <a:rPr lang="en-IN" dirty="0" err="1"/>
              <a:t>temperaturea</a:t>
            </a:r>
            <a:endParaRPr lang="en-IN" dirty="0"/>
          </a:p>
          <a:p>
            <a:r>
              <a:rPr lang="en-IN" dirty="0"/>
              <a:t>Regional </a:t>
            </a:r>
            <a:r>
              <a:rPr lang="en-IN" dirty="0" err="1"/>
              <a:t>lymphadenopathya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Chronic </a:t>
            </a:r>
            <a:r>
              <a:rPr lang="en-IN" dirty="0" smtClean="0"/>
              <a:t>abscess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No pain or dull pain</a:t>
            </a:r>
          </a:p>
          <a:p>
            <a:r>
              <a:rPr lang="en-IN" dirty="0" smtClean="0"/>
              <a:t>Localized inflammatory lesion</a:t>
            </a:r>
          </a:p>
          <a:p>
            <a:r>
              <a:rPr lang="en-IN" dirty="0" smtClean="0"/>
              <a:t>Slight tooth elevation</a:t>
            </a:r>
          </a:p>
          <a:p>
            <a:r>
              <a:rPr lang="en-IN" dirty="0" smtClean="0"/>
              <a:t>Intermittent exudation</a:t>
            </a:r>
          </a:p>
          <a:p>
            <a:r>
              <a:rPr lang="en-US" dirty="0" smtClean="0"/>
              <a:t>Fistulous tract often associated with a deep pocket</a:t>
            </a:r>
          </a:p>
          <a:p>
            <a:r>
              <a:rPr lang="en-IN" dirty="0" smtClean="0"/>
              <a:t>Usually without systemic involvement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077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err="1">
                <a:solidFill>
                  <a:srgbClr val="0070C0"/>
                </a:solidFill>
                <a:latin typeface="Monotype Corsiva" pitchFamily="66" charset="0"/>
              </a:rPr>
              <a:t>Etiology</a:t>
            </a:r>
            <a:endParaRPr lang="en-IN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Periodontal abscesses have been associated either  </a:t>
            </a:r>
            <a:r>
              <a:rPr lang="en-US" dirty="0" smtClean="0">
                <a:latin typeface="Monotype Corsiva" pitchFamily="66" charset="0"/>
              </a:rPr>
              <a:t>directly to periodontitis </a:t>
            </a:r>
            <a:r>
              <a:rPr lang="en-US" dirty="0">
                <a:latin typeface="Monotype Corsiva" pitchFamily="66" charset="0"/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periodontitis related abscess) </a:t>
            </a:r>
            <a:r>
              <a:rPr lang="en-US" dirty="0">
                <a:latin typeface="Monotype Corsiva" pitchFamily="66" charset="0"/>
              </a:rPr>
              <a:t>or </a:t>
            </a:r>
            <a:r>
              <a:rPr lang="en-US" dirty="0" smtClean="0">
                <a:latin typeface="Monotype Corsiva" pitchFamily="66" charset="0"/>
              </a:rPr>
              <a:t>to </a:t>
            </a:r>
            <a:r>
              <a:rPr lang="en-US" dirty="0">
                <a:latin typeface="Monotype Corsiva" pitchFamily="66" charset="0"/>
              </a:rPr>
              <a:t>sites without </a:t>
            </a:r>
            <a:r>
              <a:rPr lang="en-US" dirty="0" smtClean="0">
                <a:latin typeface="Monotype Corsiva" pitchFamily="66" charset="0"/>
              </a:rPr>
              <a:t>the prior </a:t>
            </a:r>
            <a:r>
              <a:rPr lang="en-US" dirty="0">
                <a:latin typeface="Monotype Corsiva" pitchFamily="66" charset="0"/>
              </a:rPr>
              <a:t>existence of a periodontal pocket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non-periodontitis related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abscess</a:t>
            </a:r>
            <a:r>
              <a:rPr lang="en-IN" dirty="0">
                <a:latin typeface="Monotype Corsiva" pitchFamily="66" charset="0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338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  <a:latin typeface="Monotype Corsiva" pitchFamily="66" charset="0"/>
              </a:rPr>
              <a:t>Periodontitis Related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The existence of tortuous pockets, with </a:t>
            </a:r>
            <a:r>
              <a:rPr lang="en-US" dirty="0" smtClean="0">
                <a:latin typeface="Monotype Corsiva" pitchFamily="66" charset="0"/>
              </a:rPr>
              <a:t>cul-de-sac that </a:t>
            </a:r>
            <a:r>
              <a:rPr lang="en-US" dirty="0">
                <a:latin typeface="Monotype Corsiva" pitchFamily="66" charset="0"/>
              </a:rPr>
              <a:t>eventually becomes isolated, may favor </a:t>
            </a:r>
            <a:r>
              <a:rPr lang="en-US" dirty="0" smtClean="0">
                <a:latin typeface="Monotype Corsiva" pitchFamily="66" charset="0"/>
              </a:rPr>
              <a:t>the </a:t>
            </a:r>
            <a:r>
              <a:rPr lang="en-IN" dirty="0" smtClean="0">
                <a:latin typeface="Monotype Corsiva" pitchFamily="66" charset="0"/>
              </a:rPr>
              <a:t>formation </a:t>
            </a:r>
            <a:r>
              <a:rPr lang="en-IN" dirty="0">
                <a:latin typeface="Monotype Corsiva" pitchFamily="66" charset="0"/>
              </a:rPr>
              <a:t>of abscess.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The </a:t>
            </a:r>
            <a:r>
              <a:rPr lang="en-US" dirty="0">
                <a:latin typeface="Monotype Corsiva" pitchFamily="66" charset="0"/>
              </a:rPr>
              <a:t>marginal closure of the periodontal pocket </a:t>
            </a:r>
            <a:r>
              <a:rPr lang="en-US" dirty="0" smtClean="0">
                <a:latin typeface="Monotype Corsiva" pitchFamily="66" charset="0"/>
              </a:rPr>
              <a:t>may lead </a:t>
            </a:r>
            <a:r>
              <a:rPr lang="en-US" dirty="0">
                <a:latin typeface="Monotype Corsiva" pitchFamily="66" charset="0"/>
              </a:rPr>
              <a:t>to an extension of infection into </a:t>
            </a:r>
            <a:r>
              <a:rPr lang="en-US" dirty="0" smtClean="0">
                <a:latin typeface="Monotype Corsiva" pitchFamily="66" charset="0"/>
              </a:rPr>
              <a:t>the surrounding </a:t>
            </a:r>
            <a:r>
              <a:rPr lang="en-US" dirty="0">
                <a:latin typeface="Monotype Corsiva" pitchFamily="66" charset="0"/>
              </a:rPr>
              <a:t>periodontal tissues due to the </a:t>
            </a:r>
            <a:r>
              <a:rPr lang="en-US" dirty="0" smtClean="0">
                <a:latin typeface="Monotype Corsiva" pitchFamily="66" charset="0"/>
              </a:rPr>
              <a:t>pressure of </a:t>
            </a:r>
            <a:r>
              <a:rPr lang="en-US" dirty="0">
                <a:latin typeface="Monotype Corsiva" pitchFamily="66" charset="0"/>
              </a:rPr>
              <a:t>suppuration inside the closed pocket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866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Monotype Corsiva" pitchFamily="66" charset="0"/>
              </a:rPr>
              <a:t>The </a:t>
            </a:r>
            <a:r>
              <a:rPr lang="en-US" dirty="0">
                <a:latin typeface="Monotype Corsiva" pitchFamily="66" charset="0"/>
              </a:rPr>
              <a:t>development of periodontal abscess </a:t>
            </a:r>
            <a:r>
              <a:rPr lang="en-US" dirty="0" smtClean="0">
                <a:latin typeface="Monotype Corsiva" pitchFamily="66" charset="0"/>
              </a:rPr>
              <a:t>in periodontitis </a:t>
            </a:r>
            <a:r>
              <a:rPr lang="en-US" dirty="0">
                <a:latin typeface="Monotype Corsiva" pitchFamily="66" charset="0"/>
              </a:rPr>
              <a:t>may occur at different stages </a:t>
            </a:r>
            <a:r>
              <a:rPr lang="en-US" dirty="0" smtClean="0">
                <a:latin typeface="Monotype Corsiva" pitchFamily="66" charset="0"/>
              </a:rPr>
              <a:t>during the </a:t>
            </a:r>
            <a:r>
              <a:rPr lang="en-US" dirty="0">
                <a:latin typeface="Monotype Corsiva" pitchFamily="66" charset="0"/>
              </a:rPr>
              <a:t>course of the infection </a:t>
            </a:r>
            <a:r>
              <a:rPr lang="en-US" dirty="0" smtClean="0">
                <a:latin typeface="Monotype Corsiva" pitchFamily="66" charset="0"/>
              </a:rPr>
              <a:t>as:</a:t>
            </a:r>
          </a:p>
          <a:p>
            <a:pPr lvl="1" algn="just"/>
            <a:r>
              <a:rPr lang="en-US" dirty="0" smtClean="0">
                <a:latin typeface="Monotype Corsiva" pitchFamily="66" charset="0"/>
              </a:rPr>
              <a:t>an </a:t>
            </a:r>
            <a:r>
              <a:rPr lang="en-US" dirty="0">
                <a:latin typeface="Monotype Corsiva" pitchFamily="66" charset="0"/>
              </a:rPr>
              <a:t>exacerbation of </a:t>
            </a:r>
            <a:r>
              <a:rPr lang="en-US" dirty="0" smtClean="0">
                <a:latin typeface="Monotype Corsiva" pitchFamily="66" charset="0"/>
              </a:rPr>
              <a:t>an untreated </a:t>
            </a:r>
            <a:r>
              <a:rPr lang="en-US" dirty="0">
                <a:latin typeface="Monotype Corsiva" pitchFamily="66" charset="0"/>
              </a:rPr>
              <a:t>periodontitis, during periodontal </a:t>
            </a:r>
            <a:r>
              <a:rPr lang="en-US" dirty="0" smtClean="0">
                <a:latin typeface="Monotype Corsiva" pitchFamily="66" charset="0"/>
              </a:rPr>
              <a:t>therapy, in </a:t>
            </a:r>
            <a:r>
              <a:rPr lang="en-US" dirty="0">
                <a:latin typeface="Monotype Corsiva" pitchFamily="66" charset="0"/>
              </a:rPr>
              <a:t>refractory periodontitis, or during </a:t>
            </a:r>
            <a:r>
              <a:rPr lang="en-US" dirty="0" smtClean="0">
                <a:latin typeface="Monotype Corsiva" pitchFamily="66" charset="0"/>
              </a:rPr>
              <a:t>periodontal maintenance</a:t>
            </a:r>
            <a:r>
              <a:rPr lang="en-US" dirty="0">
                <a:latin typeface="Monotype Corsiva" pitchFamily="66" charset="0"/>
              </a:rPr>
              <a:t>. </a:t>
            </a:r>
            <a:endParaRPr lang="en-US" dirty="0" smtClean="0">
              <a:latin typeface="Monotype Corsiva" pitchFamily="66" charset="0"/>
            </a:endParaRPr>
          </a:p>
          <a:p>
            <a:pPr lvl="1" algn="just"/>
            <a:r>
              <a:rPr lang="en-US" dirty="0" smtClean="0">
                <a:latin typeface="Monotype Corsiva" pitchFamily="66" charset="0"/>
              </a:rPr>
              <a:t>Also</a:t>
            </a:r>
            <a:r>
              <a:rPr lang="en-US" dirty="0">
                <a:latin typeface="Monotype Corsiva" pitchFamily="66" charset="0"/>
              </a:rPr>
              <a:t>, fibrin secretions, leading to </a:t>
            </a:r>
            <a:r>
              <a:rPr lang="en-US" dirty="0" smtClean="0">
                <a:latin typeface="Monotype Corsiva" pitchFamily="66" charset="0"/>
              </a:rPr>
              <a:t>the local </a:t>
            </a:r>
            <a:r>
              <a:rPr lang="en-US" dirty="0">
                <a:latin typeface="Monotype Corsiva" pitchFamily="66" charset="0"/>
              </a:rPr>
              <a:t>accumulation of pus, may favor the closure </a:t>
            </a:r>
            <a:r>
              <a:rPr lang="en-US" dirty="0" smtClean="0">
                <a:latin typeface="Monotype Corsiva" pitchFamily="66" charset="0"/>
              </a:rPr>
              <a:t>of gingival </a:t>
            </a:r>
            <a:r>
              <a:rPr lang="en-US" dirty="0">
                <a:latin typeface="Monotype Corsiva" pitchFamily="66" charset="0"/>
              </a:rPr>
              <a:t>margin to the tooth surface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488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Changes </a:t>
            </a:r>
            <a:r>
              <a:rPr lang="en-US" dirty="0">
                <a:latin typeface="Monotype Corsiva" pitchFamily="66" charset="0"/>
              </a:rPr>
              <a:t>in composition of the </a:t>
            </a:r>
            <a:r>
              <a:rPr lang="en-US" dirty="0" smtClean="0">
                <a:latin typeface="Monotype Corsiva" pitchFamily="66" charset="0"/>
              </a:rPr>
              <a:t>micro-flora</a:t>
            </a:r>
            <a:r>
              <a:rPr lang="en-US" dirty="0">
                <a:latin typeface="Monotype Corsiva" pitchFamily="66" charset="0"/>
              </a:rPr>
              <a:t>, </a:t>
            </a:r>
            <a:r>
              <a:rPr lang="en-US" dirty="0" smtClean="0">
                <a:latin typeface="Monotype Corsiva" pitchFamily="66" charset="0"/>
              </a:rPr>
              <a:t>bacterial virulence</a:t>
            </a:r>
            <a:r>
              <a:rPr lang="en-US" dirty="0">
                <a:latin typeface="Monotype Corsiva" pitchFamily="66" charset="0"/>
              </a:rPr>
              <a:t>, or in host defenses could also make </a:t>
            </a:r>
            <a:r>
              <a:rPr lang="en-US" dirty="0" smtClean="0">
                <a:latin typeface="Monotype Corsiva" pitchFamily="66" charset="0"/>
              </a:rPr>
              <a:t>the pocket </a:t>
            </a:r>
            <a:r>
              <a:rPr lang="en-US" dirty="0">
                <a:latin typeface="Monotype Corsiva" pitchFamily="66" charset="0"/>
              </a:rPr>
              <a:t>lumen inefficient to drain the </a:t>
            </a:r>
            <a:r>
              <a:rPr lang="en-US" dirty="0" smtClean="0">
                <a:latin typeface="Monotype Corsiva" pitchFamily="66" charset="0"/>
              </a:rPr>
              <a:t>increased </a:t>
            </a:r>
            <a:r>
              <a:rPr lang="en-IN" dirty="0" smtClean="0">
                <a:latin typeface="Monotype Corsiva" pitchFamily="66" charset="0"/>
              </a:rPr>
              <a:t>suppuration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078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Treatment </a:t>
            </a:r>
            <a:r>
              <a:rPr lang="en-US" dirty="0">
                <a:latin typeface="Monotype Corsiva" pitchFamily="66" charset="0"/>
              </a:rPr>
              <a:t>with systemic antibiotics </a:t>
            </a:r>
            <a:r>
              <a:rPr lang="en-US" dirty="0" smtClean="0">
                <a:latin typeface="Monotype Corsiva" pitchFamily="66" charset="0"/>
              </a:rPr>
              <a:t>without </a:t>
            </a:r>
            <a:r>
              <a:rPr lang="en-US" dirty="0" err="1" smtClean="0">
                <a:latin typeface="Monotype Corsiva" pitchFamily="66" charset="0"/>
              </a:rPr>
              <a:t>subgingival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debridement in patients with </a:t>
            </a:r>
            <a:r>
              <a:rPr lang="en-US" dirty="0" smtClean="0">
                <a:latin typeface="Monotype Corsiva" pitchFamily="66" charset="0"/>
              </a:rPr>
              <a:t>advanced periodontitis </a:t>
            </a:r>
            <a:r>
              <a:rPr lang="en-US" dirty="0">
                <a:latin typeface="Monotype Corsiva" pitchFamily="66" charset="0"/>
              </a:rPr>
              <a:t>may also cause abscess formation.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901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Abscess </a:t>
            </a:r>
            <a:r>
              <a:rPr lang="en-US" dirty="0">
                <a:latin typeface="Monotype Corsiva" pitchFamily="66" charset="0"/>
              </a:rPr>
              <a:t>can form due to inadequate scaling, </a:t>
            </a:r>
            <a:r>
              <a:rPr lang="en-US" dirty="0" smtClean="0">
                <a:latin typeface="Monotype Corsiva" pitchFamily="66" charset="0"/>
              </a:rPr>
              <a:t>which will </a:t>
            </a:r>
            <a:r>
              <a:rPr lang="en-US" dirty="0">
                <a:latin typeface="Monotype Corsiva" pitchFamily="66" charset="0"/>
              </a:rPr>
              <a:t>allow calculus to remain in the deepest </a:t>
            </a:r>
            <a:r>
              <a:rPr lang="en-US" dirty="0" smtClean="0">
                <a:latin typeface="Monotype Corsiva" pitchFamily="66" charset="0"/>
              </a:rPr>
              <a:t>pocket area</a:t>
            </a:r>
            <a:r>
              <a:rPr lang="en-US" dirty="0">
                <a:latin typeface="Monotype Corsiva" pitchFamily="66" charset="0"/>
              </a:rPr>
              <a:t>, while the resolution of the inflammation at </a:t>
            </a:r>
            <a:r>
              <a:rPr lang="en-US" dirty="0" smtClean="0">
                <a:latin typeface="Monotype Corsiva" pitchFamily="66" charset="0"/>
              </a:rPr>
              <a:t>the coronal </a:t>
            </a:r>
            <a:r>
              <a:rPr lang="en-US" dirty="0">
                <a:latin typeface="Monotype Corsiva" pitchFamily="66" charset="0"/>
              </a:rPr>
              <a:t>pocket area will occlude the </a:t>
            </a:r>
            <a:r>
              <a:rPr lang="en-US" dirty="0" smtClean="0">
                <a:latin typeface="Monotype Corsiva" pitchFamily="66" charset="0"/>
              </a:rPr>
              <a:t>normal drainage </a:t>
            </a:r>
            <a:r>
              <a:rPr lang="en-US" dirty="0">
                <a:latin typeface="Monotype Corsiva" pitchFamily="66" charset="0"/>
              </a:rPr>
              <a:t>and entrapment of the </a:t>
            </a:r>
            <a:r>
              <a:rPr lang="en-US" dirty="0" err="1">
                <a:latin typeface="Monotype Corsiva" pitchFamily="66" charset="0"/>
              </a:rPr>
              <a:t>subgingival</a:t>
            </a:r>
            <a:r>
              <a:rPr lang="en-US" dirty="0">
                <a:latin typeface="Monotype Corsiva" pitchFamily="66" charset="0"/>
              </a:rPr>
              <a:t> flora </a:t>
            </a:r>
            <a:r>
              <a:rPr lang="en-US" dirty="0" smtClean="0">
                <a:latin typeface="Monotype Corsiva" pitchFamily="66" charset="0"/>
              </a:rPr>
              <a:t>in the </a:t>
            </a:r>
            <a:r>
              <a:rPr lang="en-US" dirty="0">
                <a:latin typeface="Monotype Corsiva" pitchFamily="66" charset="0"/>
              </a:rPr>
              <a:t>deepest part of the pocket. </a:t>
            </a: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Also </a:t>
            </a:r>
            <a:r>
              <a:rPr lang="en-US" dirty="0">
                <a:latin typeface="Monotype Corsiva" pitchFamily="66" charset="0"/>
              </a:rPr>
              <a:t>calculus </a:t>
            </a:r>
            <a:r>
              <a:rPr lang="en-US" dirty="0" smtClean="0">
                <a:latin typeface="Monotype Corsiva" pitchFamily="66" charset="0"/>
              </a:rPr>
              <a:t>might get </a:t>
            </a:r>
            <a:r>
              <a:rPr lang="en-US" dirty="0">
                <a:latin typeface="Monotype Corsiva" pitchFamily="66" charset="0"/>
              </a:rPr>
              <a:t>dislodged and pushed into the soft tissue </a:t>
            </a:r>
            <a:r>
              <a:rPr lang="en-US" dirty="0" smtClean="0">
                <a:latin typeface="Monotype Corsiva" pitchFamily="66" charset="0"/>
              </a:rPr>
              <a:t>after procedures </a:t>
            </a:r>
            <a:r>
              <a:rPr lang="en-US" dirty="0">
                <a:latin typeface="Monotype Corsiva" pitchFamily="66" charset="0"/>
              </a:rPr>
              <a:t>like </a:t>
            </a:r>
            <a:r>
              <a:rPr lang="en-US" dirty="0" smtClean="0">
                <a:latin typeface="Monotype Corsiva" pitchFamily="66" charset="0"/>
              </a:rPr>
              <a:t>scaling.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32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u="sng" dirty="0" smtClean="0">
                <a:solidFill>
                  <a:schemeClr val="tx2"/>
                </a:solidFill>
                <a:latin typeface="Monotype Corsiva" pitchFamily="66" charset="0"/>
              </a:rPr>
              <a:t>CONTENT</a:t>
            </a:r>
            <a:endParaRPr lang="en-IN" sz="3200" b="1" u="sng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6886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Monotype Corsiva" pitchFamily="66" charset="0"/>
              </a:rPr>
              <a:t>Introduction </a:t>
            </a:r>
            <a:endParaRPr lang="en-IN" sz="2800" b="1" dirty="0" smtClean="0">
              <a:latin typeface="Monotype Corsiva" pitchFamily="66" charset="0"/>
            </a:endParaRPr>
          </a:p>
          <a:p>
            <a:r>
              <a:rPr lang="en-IN" sz="2800" b="1" dirty="0" smtClean="0">
                <a:latin typeface="Monotype Corsiva" pitchFamily="66" charset="0"/>
              </a:rPr>
              <a:t>Classification</a:t>
            </a:r>
            <a:r>
              <a:rPr lang="en-IN" b="1" dirty="0" smtClean="0">
                <a:latin typeface="Monotype Corsiva" pitchFamily="66" charset="0"/>
              </a:rPr>
              <a:t> </a:t>
            </a:r>
          </a:p>
          <a:p>
            <a:pPr lvl="1"/>
            <a:r>
              <a:rPr lang="en-IN" b="1" dirty="0" smtClean="0">
                <a:solidFill>
                  <a:srgbClr val="0070C0"/>
                </a:solidFill>
                <a:latin typeface="Monotype Corsiva" pitchFamily="66" charset="0"/>
              </a:rPr>
              <a:t>Gingival </a:t>
            </a:r>
            <a:r>
              <a:rPr lang="en-IN" b="1" dirty="0">
                <a:solidFill>
                  <a:srgbClr val="0070C0"/>
                </a:solidFill>
                <a:latin typeface="Monotype Corsiva" pitchFamily="66" charset="0"/>
              </a:rPr>
              <a:t>Abscess</a:t>
            </a:r>
          </a:p>
          <a:p>
            <a:pPr lvl="1"/>
            <a:r>
              <a:rPr lang="en-IN" b="1" dirty="0" err="1">
                <a:solidFill>
                  <a:srgbClr val="0070C0"/>
                </a:solidFill>
                <a:latin typeface="Monotype Corsiva" pitchFamily="66" charset="0"/>
              </a:rPr>
              <a:t>Pericoronal</a:t>
            </a:r>
            <a:r>
              <a:rPr lang="en-IN" b="1" dirty="0">
                <a:solidFill>
                  <a:srgbClr val="0070C0"/>
                </a:solidFill>
                <a:latin typeface="Monotype Corsiva" pitchFamily="66" charset="0"/>
              </a:rPr>
              <a:t> Abscess</a:t>
            </a:r>
          </a:p>
          <a:p>
            <a:pPr lvl="1"/>
            <a:r>
              <a:rPr lang="en-IN" b="1" dirty="0">
                <a:solidFill>
                  <a:srgbClr val="0070C0"/>
                </a:solidFill>
                <a:latin typeface="Monotype Corsiva" pitchFamily="66" charset="0"/>
              </a:rPr>
              <a:t>Periodontal Abscess</a:t>
            </a:r>
          </a:p>
          <a:p>
            <a:r>
              <a:rPr lang="en-IN" sz="2800" b="1" dirty="0" err="1" smtClean="0">
                <a:latin typeface="Monotype Corsiva" pitchFamily="66" charset="0"/>
              </a:rPr>
              <a:t>Etiology</a:t>
            </a:r>
            <a:endParaRPr lang="en-IN" sz="2800" b="1" dirty="0">
              <a:latin typeface="Monotype Corsiva" pitchFamily="66" charset="0"/>
            </a:endParaRPr>
          </a:p>
          <a:p>
            <a:r>
              <a:rPr lang="en-IN" sz="2800" b="1" dirty="0">
                <a:latin typeface="Monotype Corsiva" pitchFamily="66" charset="0"/>
              </a:rPr>
              <a:t>Pathogenesis and Histopathology</a:t>
            </a:r>
          </a:p>
          <a:p>
            <a:r>
              <a:rPr lang="en-IN" sz="2800" b="1" dirty="0">
                <a:latin typeface="Monotype Corsiva" pitchFamily="66" charset="0"/>
              </a:rPr>
              <a:t>Diagnosis</a:t>
            </a:r>
          </a:p>
          <a:p>
            <a:r>
              <a:rPr lang="en-IN" sz="2800" b="1" dirty="0">
                <a:latin typeface="Monotype Corsiva" pitchFamily="66" charset="0"/>
              </a:rPr>
              <a:t>Differential </a:t>
            </a:r>
            <a:r>
              <a:rPr lang="en-IN" sz="2800" b="1" dirty="0" smtClean="0">
                <a:latin typeface="Monotype Corsiva" pitchFamily="66" charset="0"/>
              </a:rPr>
              <a:t>Diagnosis</a:t>
            </a:r>
          </a:p>
          <a:p>
            <a:r>
              <a:rPr lang="en-US" sz="2800" b="1" dirty="0" smtClean="0">
                <a:latin typeface="Monotype Corsiva" pitchFamily="66" charset="0"/>
              </a:rPr>
              <a:t>Summary</a:t>
            </a:r>
          </a:p>
          <a:p>
            <a:r>
              <a:rPr lang="en-US" sz="2800" b="1" dirty="0" smtClean="0">
                <a:latin typeface="Monotype Corsiva" pitchFamily="66" charset="0"/>
              </a:rPr>
              <a:t>References </a:t>
            </a:r>
            <a:endParaRPr lang="en-IN" sz="2800" b="1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672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52525"/>
            <a:ext cx="6838950" cy="45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120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err="1">
                <a:solidFill>
                  <a:srgbClr val="0070C0"/>
                </a:solidFill>
                <a:latin typeface="Monotype Corsiva" pitchFamily="66" charset="0"/>
              </a:rPr>
              <a:t>Nonperiodontitis</a:t>
            </a:r>
            <a:r>
              <a:rPr lang="en-IN" sz="3600" b="1" dirty="0">
                <a:solidFill>
                  <a:srgbClr val="0070C0"/>
                </a:solidFill>
                <a:latin typeface="Monotype Corsiva" pitchFamily="66" charset="0"/>
              </a:rPr>
              <a:t> Related Abscess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Impaction </a:t>
            </a:r>
            <a:r>
              <a:rPr lang="en-US" dirty="0">
                <a:latin typeface="Monotype Corsiva" pitchFamily="66" charset="0"/>
              </a:rPr>
              <a:t>of foreign bodies, such as a </a:t>
            </a:r>
            <a:r>
              <a:rPr lang="en-US" dirty="0" smtClean="0">
                <a:latin typeface="Monotype Corsiva" pitchFamily="66" charset="0"/>
              </a:rPr>
              <a:t>toothbrush bristle</a:t>
            </a:r>
            <a:r>
              <a:rPr lang="en-US" dirty="0">
                <a:latin typeface="Monotype Corsiva" pitchFamily="66" charset="0"/>
              </a:rPr>
              <a:t>, a piece of dental floss, orthodontic elastic, </a:t>
            </a:r>
            <a:r>
              <a:rPr lang="en-US" dirty="0" smtClean="0">
                <a:latin typeface="Monotype Corsiva" pitchFamily="66" charset="0"/>
              </a:rPr>
              <a:t>a dislodged </a:t>
            </a:r>
            <a:r>
              <a:rPr lang="en-US" dirty="0" err="1">
                <a:latin typeface="Monotype Corsiva" pitchFamily="66" charset="0"/>
              </a:rPr>
              <a:t>cemental</a:t>
            </a:r>
            <a:r>
              <a:rPr lang="en-US" dirty="0">
                <a:latin typeface="Monotype Corsiva" pitchFamily="66" charset="0"/>
              </a:rPr>
              <a:t> tear, food (such as fish </a:t>
            </a:r>
            <a:r>
              <a:rPr lang="en-US" dirty="0" smtClean="0">
                <a:latin typeface="Monotype Corsiva" pitchFamily="66" charset="0"/>
              </a:rPr>
              <a:t>bone) into </a:t>
            </a:r>
            <a:r>
              <a:rPr lang="en-US" dirty="0">
                <a:latin typeface="Monotype Corsiva" pitchFamily="66" charset="0"/>
              </a:rPr>
              <a:t>the gingival tissue, and so on can result </a:t>
            </a:r>
            <a:r>
              <a:rPr lang="en-US" dirty="0" smtClean="0">
                <a:latin typeface="Monotype Corsiva" pitchFamily="66" charset="0"/>
              </a:rPr>
              <a:t>in abscess </a:t>
            </a:r>
            <a:r>
              <a:rPr lang="en-US" dirty="0">
                <a:latin typeface="Monotype Corsiva" pitchFamily="66" charset="0"/>
              </a:rPr>
              <a:t>formation. </a:t>
            </a: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Periodontal </a:t>
            </a:r>
            <a:r>
              <a:rPr lang="en-US" dirty="0">
                <a:latin typeface="Monotype Corsiva" pitchFamily="66" charset="0"/>
              </a:rPr>
              <a:t>abscesses caused </a:t>
            </a:r>
            <a:r>
              <a:rPr lang="en-US" dirty="0" smtClean="0">
                <a:latin typeface="Monotype Corsiva" pitchFamily="66" charset="0"/>
              </a:rPr>
              <a:t>by foreign </a:t>
            </a:r>
            <a:r>
              <a:rPr lang="en-US" dirty="0">
                <a:latin typeface="Monotype Corsiva" pitchFamily="66" charset="0"/>
              </a:rPr>
              <a:t>bodies, related with oral hygiene aids, </a:t>
            </a:r>
            <a:r>
              <a:rPr lang="en-US" dirty="0" smtClean="0">
                <a:latin typeface="Monotype Corsiva" pitchFamily="66" charset="0"/>
              </a:rPr>
              <a:t>have </a:t>
            </a:r>
            <a:r>
              <a:rPr lang="en-IN" dirty="0" smtClean="0">
                <a:latin typeface="Monotype Corsiva" pitchFamily="66" charset="0"/>
              </a:rPr>
              <a:t>been </a:t>
            </a:r>
            <a:r>
              <a:rPr lang="en-IN" dirty="0">
                <a:latin typeface="Monotype Corsiva" pitchFamily="66" charset="0"/>
              </a:rPr>
              <a:t>named “</a:t>
            </a:r>
            <a:r>
              <a:rPr lang="en-IN" b="1" dirty="0">
                <a:solidFill>
                  <a:srgbClr val="C00000"/>
                </a:solidFill>
                <a:latin typeface="Monotype Corsiva" pitchFamily="66" charset="0"/>
              </a:rPr>
              <a:t>oral hygiene abscesses.”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174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Lateral </a:t>
            </a:r>
            <a:r>
              <a:rPr lang="en-US" dirty="0">
                <a:latin typeface="Monotype Corsiva" pitchFamily="66" charset="0"/>
              </a:rPr>
              <a:t>perforation of the root during </a:t>
            </a:r>
            <a:r>
              <a:rPr lang="en-US" dirty="0" smtClean="0">
                <a:latin typeface="Monotype Corsiva" pitchFamily="66" charset="0"/>
              </a:rPr>
              <a:t>endodontic therapy </a:t>
            </a:r>
            <a:r>
              <a:rPr lang="en-US" dirty="0">
                <a:latin typeface="Monotype Corsiva" pitchFamily="66" charset="0"/>
              </a:rPr>
              <a:t>and trauma to the </a:t>
            </a:r>
            <a:r>
              <a:rPr lang="en-US" dirty="0" smtClean="0">
                <a:latin typeface="Monotype Corsiva" pitchFamily="66" charset="0"/>
              </a:rPr>
              <a:t>tooth.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70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Local </a:t>
            </a:r>
            <a:r>
              <a:rPr lang="en-US" dirty="0">
                <a:latin typeface="Monotype Corsiva" pitchFamily="66" charset="0"/>
              </a:rPr>
              <a:t>factors affecting morphology of roots such </a:t>
            </a:r>
            <a:r>
              <a:rPr lang="en-US" dirty="0" smtClean="0">
                <a:latin typeface="Monotype Corsiva" pitchFamily="66" charset="0"/>
              </a:rPr>
              <a:t>as </a:t>
            </a:r>
            <a:r>
              <a:rPr lang="en-US" dirty="0" err="1" smtClean="0">
                <a:latin typeface="Monotype Corsiva" pitchFamily="66" charset="0"/>
              </a:rPr>
              <a:t>cemental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tears, external root </a:t>
            </a:r>
            <a:r>
              <a:rPr lang="en-US" dirty="0" err="1">
                <a:latin typeface="Monotype Corsiva" pitchFamily="66" charset="0"/>
              </a:rPr>
              <a:t>resorption</a:t>
            </a:r>
            <a:r>
              <a:rPr lang="en-US" dirty="0">
                <a:latin typeface="Monotype Corsiva" pitchFamily="66" charset="0"/>
              </a:rPr>
              <a:t>, </a:t>
            </a:r>
            <a:r>
              <a:rPr lang="en-US" dirty="0" err="1" smtClean="0">
                <a:latin typeface="Monotype Corsiva" pitchFamily="66" charset="0"/>
              </a:rPr>
              <a:t>invaginated</a:t>
            </a:r>
            <a:r>
              <a:rPr lang="en-US" dirty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tooth</a:t>
            </a:r>
            <a:r>
              <a:rPr lang="en-US" dirty="0">
                <a:latin typeface="Monotype Corsiva" pitchFamily="66" charset="0"/>
              </a:rPr>
              <a:t>, and cracked tooth may predispose </a:t>
            </a:r>
            <a:r>
              <a:rPr lang="en-US" dirty="0" smtClean="0">
                <a:latin typeface="Monotype Corsiva" pitchFamily="66" charset="0"/>
              </a:rPr>
              <a:t>to </a:t>
            </a:r>
            <a:r>
              <a:rPr lang="en-IN" dirty="0" smtClean="0">
                <a:latin typeface="Monotype Corsiva" pitchFamily="66" charset="0"/>
              </a:rPr>
              <a:t>periodontal </a:t>
            </a:r>
            <a:r>
              <a:rPr lang="en-IN" dirty="0">
                <a:latin typeface="Monotype Corsiva" pitchFamily="66" charset="0"/>
              </a:rPr>
              <a:t>abscess 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022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44624"/>
            <a:ext cx="2530624" cy="634082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Monotype Corsiva" pitchFamily="66" charset="0"/>
              </a:rPr>
              <a:t>Pathogenesis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0881569"/>
              </p:ext>
            </p:extLst>
          </p:nvPr>
        </p:nvGraphicFramePr>
        <p:xfrm>
          <a:off x="457200" y="836712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860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  <a:latin typeface="Monotype Corsiva" pitchFamily="66" charset="0"/>
              </a:rPr>
              <a:t>Histopathology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Histologically intact neutrophils are found surrounding a </a:t>
            </a:r>
            <a:r>
              <a:rPr lang="en-US" dirty="0" smtClean="0">
                <a:latin typeface="Monotype Corsiva" pitchFamily="66" charset="0"/>
              </a:rPr>
              <a:t>central area </a:t>
            </a:r>
            <a:r>
              <a:rPr lang="en-US" dirty="0">
                <a:latin typeface="Monotype Corsiva" pitchFamily="66" charset="0"/>
              </a:rPr>
              <a:t>of soft tissue debris and destroyed leukocytes. </a:t>
            </a: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At </a:t>
            </a:r>
            <a:r>
              <a:rPr lang="en-US" dirty="0">
                <a:latin typeface="Monotype Corsiva" pitchFamily="66" charset="0"/>
              </a:rPr>
              <a:t>a later stage, </a:t>
            </a:r>
            <a:r>
              <a:rPr lang="en-US" dirty="0" smtClean="0">
                <a:latin typeface="Monotype Corsiva" pitchFamily="66" charset="0"/>
              </a:rPr>
              <a:t>a pyogenic </a:t>
            </a:r>
            <a:r>
              <a:rPr lang="en-US" dirty="0">
                <a:latin typeface="Monotype Corsiva" pitchFamily="66" charset="0"/>
              </a:rPr>
              <a:t>membrane composed of macrophages and neutrophils </a:t>
            </a:r>
            <a:r>
              <a:rPr lang="en-US" dirty="0" smtClean="0">
                <a:latin typeface="Monotype Corsiva" pitchFamily="66" charset="0"/>
              </a:rPr>
              <a:t>is organized</a:t>
            </a:r>
            <a:r>
              <a:rPr lang="en-US" dirty="0">
                <a:latin typeface="Monotype Corsiva" pitchFamily="66" charset="0"/>
              </a:rPr>
              <a:t>. </a:t>
            </a:r>
            <a:endParaRPr lang="en-US" dirty="0" smtClean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00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An acute inflammatory reaction surrounds the purulent area, and the overlying epithelium exhibits intracellular and extracellular edema and invasion of leukocytes. </a:t>
            </a: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Gram-negative </a:t>
            </a:r>
            <a:r>
              <a:rPr lang="en-US" dirty="0">
                <a:latin typeface="Monotype Corsiva" pitchFamily="66" charset="0"/>
              </a:rPr>
              <a:t>bacteria may be seen invading the pocket epithelium and the altered </a:t>
            </a:r>
            <a:r>
              <a:rPr lang="en-IN" dirty="0">
                <a:latin typeface="Monotype Corsiva" pitchFamily="66" charset="0"/>
              </a:rPr>
              <a:t>connective tissue</a:t>
            </a:r>
            <a:r>
              <a:rPr lang="en-IN" dirty="0" smtClean="0">
                <a:latin typeface="Monotype Corsiva" pitchFamily="66" charset="0"/>
              </a:rPr>
              <a:t>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017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  <a:latin typeface="Monotype Corsiva" pitchFamily="66" charset="0"/>
              </a:rPr>
              <a:t>Diagnosis</a:t>
            </a:r>
            <a:endParaRPr lang="en-IN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The diagnosis of the periodontal abscess requires correlation of </a:t>
            </a:r>
            <a:r>
              <a:rPr lang="en-US" dirty="0" smtClean="0">
                <a:latin typeface="Monotype Corsiva" pitchFamily="66" charset="0"/>
              </a:rPr>
              <a:t>the history</a:t>
            </a:r>
            <a:r>
              <a:rPr lang="en-US" dirty="0">
                <a:latin typeface="Monotype Corsiva" pitchFamily="66" charset="0"/>
              </a:rPr>
              <a:t>, and clinical and radiographic findings. </a:t>
            </a:r>
            <a:endParaRPr lang="en-US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Monotype Corsiva" pitchFamily="66" charset="0"/>
              </a:rPr>
              <a:t>The dental </a:t>
            </a:r>
            <a:r>
              <a:rPr lang="en-US" dirty="0">
                <a:latin typeface="Monotype Corsiva" pitchFamily="66" charset="0"/>
              </a:rPr>
              <a:t>history </a:t>
            </a:r>
            <a:r>
              <a:rPr lang="en-US" dirty="0" smtClean="0">
                <a:latin typeface="Monotype Corsiva" pitchFamily="66" charset="0"/>
              </a:rPr>
              <a:t>can provide </a:t>
            </a:r>
            <a:r>
              <a:rPr lang="en-US" dirty="0">
                <a:latin typeface="Monotype Corsiva" pitchFamily="66" charset="0"/>
              </a:rPr>
              <a:t>information about previous periodontal </a:t>
            </a:r>
            <a:r>
              <a:rPr lang="en-US" dirty="0" smtClean="0">
                <a:latin typeface="Monotype Corsiva" pitchFamily="66" charset="0"/>
              </a:rPr>
              <a:t>treatments, endodontic </a:t>
            </a:r>
            <a:r>
              <a:rPr lang="en-US" dirty="0">
                <a:latin typeface="Monotype Corsiva" pitchFamily="66" charset="0"/>
              </a:rPr>
              <a:t>therapy, and previous abscesses.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677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>
                <a:latin typeface="Monotype Corsiva" pitchFamily="66" charset="0"/>
              </a:rPr>
              <a:t>The suspected area should be carefully </a:t>
            </a:r>
            <a:r>
              <a:rPr lang="en-US" dirty="0" smtClean="0">
                <a:latin typeface="Monotype Corsiva" pitchFamily="66" charset="0"/>
              </a:rPr>
              <a:t>probed.</a:t>
            </a:r>
            <a:endParaRPr lang="en-US" dirty="0">
              <a:latin typeface="Monotype Corsiva" pitchFamily="66" charset="0"/>
            </a:endParaRPr>
          </a:p>
          <a:p>
            <a:pPr algn="just"/>
            <a:r>
              <a:rPr lang="en-US" dirty="0">
                <a:latin typeface="Monotype Corsiva" pitchFamily="66" charset="0"/>
              </a:rPr>
              <a:t>Continuity of the lesion with the gingival margin serves as the </a:t>
            </a:r>
            <a:r>
              <a:rPr lang="en-US" dirty="0" smtClean="0">
                <a:latin typeface="Monotype Corsiva" pitchFamily="66" charset="0"/>
              </a:rPr>
              <a:t>clinical evidence </a:t>
            </a:r>
            <a:r>
              <a:rPr lang="en-US" dirty="0">
                <a:latin typeface="Monotype Corsiva" pitchFamily="66" charset="0"/>
              </a:rPr>
              <a:t>that the abscess is periodontal. </a:t>
            </a:r>
            <a:endParaRPr lang="en-US" dirty="0" smtClean="0">
              <a:latin typeface="Monotype Corsiva" pitchFamily="66" charset="0"/>
            </a:endParaRPr>
          </a:p>
          <a:p>
            <a:pPr algn="just"/>
            <a:r>
              <a:rPr lang="en-US" dirty="0" smtClean="0">
                <a:latin typeface="Monotype Corsiva" pitchFamily="66" charset="0"/>
              </a:rPr>
              <a:t>Other </a:t>
            </a:r>
            <a:r>
              <a:rPr lang="en-US" dirty="0">
                <a:latin typeface="Monotype Corsiva" pitchFamily="66" charset="0"/>
              </a:rPr>
              <a:t>findings are </a:t>
            </a:r>
            <a:r>
              <a:rPr lang="en-US" dirty="0" smtClean="0">
                <a:latin typeface="Monotype Corsiva" pitchFamily="66" charset="0"/>
              </a:rPr>
              <a:t>ovoid swelling </a:t>
            </a:r>
            <a:r>
              <a:rPr lang="en-US" dirty="0">
                <a:latin typeface="Monotype Corsiva" pitchFamily="66" charset="0"/>
              </a:rPr>
              <a:t>of the gingiva, pain, tooth mobility, tooth </a:t>
            </a:r>
            <a:r>
              <a:rPr lang="en-US" dirty="0" smtClean="0">
                <a:latin typeface="Monotype Corsiva" pitchFamily="66" charset="0"/>
              </a:rPr>
              <a:t>elevation, suppuration</a:t>
            </a:r>
            <a:r>
              <a:rPr lang="en-US" dirty="0">
                <a:latin typeface="Monotype Corsiva" pitchFamily="66" charset="0"/>
              </a:rPr>
              <a:t>, either spontaneous or on digital pressure, and </a:t>
            </a:r>
            <a:r>
              <a:rPr lang="en-US" dirty="0" smtClean="0">
                <a:latin typeface="Monotype Corsiva" pitchFamily="66" charset="0"/>
              </a:rPr>
              <a:t>the presence </a:t>
            </a:r>
            <a:r>
              <a:rPr lang="en-US" dirty="0">
                <a:latin typeface="Monotype Corsiva" pitchFamily="66" charset="0"/>
              </a:rPr>
              <a:t>of deep periodontal pockets.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444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err="1">
                <a:latin typeface="Monotype Corsiva" pitchFamily="66" charset="0"/>
              </a:rPr>
              <a:t>Radiographically</a:t>
            </a:r>
            <a:r>
              <a:rPr lang="en-IN" dirty="0">
                <a:latin typeface="Monotype Corsiva" pitchFamily="66" charset="0"/>
              </a:rPr>
              <a:t>, it appears </a:t>
            </a:r>
            <a:r>
              <a:rPr lang="en-IN" dirty="0" smtClean="0">
                <a:latin typeface="Monotype Corsiva" pitchFamily="66" charset="0"/>
              </a:rPr>
              <a:t>as </a:t>
            </a:r>
            <a:r>
              <a:rPr lang="en-US" dirty="0" smtClean="0">
                <a:latin typeface="Monotype Corsiva" pitchFamily="66" charset="0"/>
              </a:rPr>
              <a:t>a </a:t>
            </a:r>
            <a:r>
              <a:rPr lang="en-US" dirty="0">
                <a:latin typeface="Monotype Corsiva" pitchFamily="66" charset="0"/>
              </a:rPr>
              <a:t>discrete area of radiolucency along the lateral aspect of the root.</a:t>
            </a:r>
          </a:p>
          <a:p>
            <a:pPr algn="just"/>
            <a:r>
              <a:rPr lang="en-US" dirty="0">
                <a:latin typeface="Monotype Corsiva" pitchFamily="66" charset="0"/>
              </a:rPr>
              <a:t>However, lesions in the soft tissue wall of a periodontal pocket </a:t>
            </a:r>
            <a:r>
              <a:rPr lang="en-US" dirty="0" smtClean="0">
                <a:latin typeface="Monotype Corsiva" pitchFamily="66" charset="0"/>
              </a:rPr>
              <a:t>are less </a:t>
            </a:r>
            <a:r>
              <a:rPr lang="en-US" dirty="0">
                <a:latin typeface="Monotype Corsiva" pitchFamily="66" charset="0"/>
              </a:rPr>
              <a:t>likely to produce radiographic changes than those deep in </a:t>
            </a:r>
            <a:r>
              <a:rPr lang="en-US" dirty="0" smtClean="0">
                <a:latin typeface="Monotype Corsiva" pitchFamily="66" charset="0"/>
              </a:rPr>
              <a:t>the supporting </a:t>
            </a:r>
            <a:r>
              <a:rPr lang="en-US" dirty="0">
                <a:latin typeface="Monotype Corsiva" pitchFamily="66" charset="0"/>
              </a:rPr>
              <a:t>tissues. </a:t>
            </a:r>
            <a:endParaRPr lang="en-US" dirty="0" smtClean="0">
              <a:latin typeface="Monotype Corsiva" pitchFamily="66" charset="0"/>
            </a:endParaRPr>
          </a:p>
          <a:p>
            <a:pPr algn="just"/>
            <a:r>
              <a:rPr lang="en-US" dirty="0" smtClean="0">
                <a:latin typeface="Monotype Corsiva" pitchFamily="66" charset="0"/>
              </a:rPr>
              <a:t>Similarly</a:t>
            </a:r>
            <a:r>
              <a:rPr lang="en-US" dirty="0">
                <a:latin typeface="Monotype Corsiva" pitchFamily="66" charset="0"/>
              </a:rPr>
              <a:t>, abscesses on the facial or </a:t>
            </a:r>
            <a:r>
              <a:rPr lang="en-US" dirty="0" smtClean="0">
                <a:latin typeface="Monotype Corsiva" pitchFamily="66" charset="0"/>
              </a:rPr>
              <a:t>lingual surfaces </a:t>
            </a:r>
            <a:r>
              <a:rPr lang="en-US" dirty="0">
                <a:latin typeface="Monotype Corsiva" pitchFamily="66" charset="0"/>
              </a:rPr>
              <a:t>are obscured by the </a:t>
            </a:r>
            <a:r>
              <a:rPr lang="en-US" dirty="0" err="1" smtClean="0">
                <a:latin typeface="Monotype Corsiva" pitchFamily="66" charset="0"/>
              </a:rPr>
              <a:t>radiopacity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of the root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636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lgerian" pitchFamily="82" charset="0"/>
              </a:rPr>
              <a:t>Introduction </a:t>
            </a:r>
            <a:endParaRPr lang="en-IN" b="1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47863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periodontal abscess has also been defined as a with an expressed periodontal breakdown, occurring during a limited period of time and with easily detectable clinical symptoms, with a localised accumulation of pus, located within the gingival wall of the periodontal pocket.</a:t>
            </a:r>
            <a:endParaRPr lang="en-I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252538"/>
            <a:ext cx="6410325" cy="435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849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832" y="1133872"/>
            <a:ext cx="4489648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70C0"/>
                </a:solidFill>
                <a:latin typeface="Monotype Corsiva" pitchFamily="66" charset="0"/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/>
              <a:t>Differentiation </a:t>
            </a:r>
            <a:r>
              <a:rPr lang="en-US" b="1" dirty="0"/>
              <a:t>Between Gingival and Periodontal </a:t>
            </a:r>
            <a:r>
              <a:rPr lang="en-US" b="1" dirty="0" smtClean="0"/>
              <a:t>Abscess</a:t>
            </a:r>
            <a:endParaRPr lang="en-IN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/>
              <a:t>Differentiation Between </a:t>
            </a:r>
            <a:r>
              <a:rPr lang="en-US" b="1" dirty="0" err="1"/>
              <a:t>Periapical</a:t>
            </a:r>
            <a:r>
              <a:rPr lang="en-US" b="1" dirty="0"/>
              <a:t> and Periodontal Abscess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322">
            <a:off x="539552" y="449373"/>
            <a:ext cx="3657600" cy="24353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705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lgerian" pitchFamily="82" charset="0"/>
              </a:rPr>
              <a:t>Summary</a:t>
            </a:r>
            <a:r>
              <a:rPr lang="en-US" dirty="0" smtClean="0">
                <a:latin typeface="Algerian" pitchFamily="82" charset="0"/>
              </a:rPr>
              <a:t> 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3600" i="1" dirty="0" smtClean="0">
                <a:latin typeface="Aparajita" pitchFamily="34" charset="0"/>
                <a:cs typeface="Aparajita" pitchFamily="34" charset="0"/>
              </a:rPr>
              <a:t>Periodontal abscesses are </a:t>
            </a:r>
            <a:r>
              <a:rPr lang="en-IN" sz="3600" b="1" i="1" dirty="0" smtClean="0">
                <a:latin typeface="Aparajita" pitchFamily="34" charset="0"/>
                <a:cs typeface="Aparajita" pitchFamily="34" charset="0"/>
              </a:rPr>
              <a:t>a common and painful dental emergency resulting from bacterial accumulation or foreign body impaction in periodontal pockets</a:t>
            </a:r>
            <a:r>
              <a:rPr lang="en-IN" sz="3600" i="1" dirty="0" smtClean="0">
                <a:latin typeface="Aparajita" pitchFamily="34" charset="0"/>
                <a:cs typeface="Aparajita" pitchFamily="34" charset="0"/>
              </a:rPr>
              <a:t>. They affect both patients with or without active periodontal disease and require prompt management acute and long-term management</a:t>
            </a:r>
            <a:endParaRPr lang="en-IN" sz="3600" i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REFERENCES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10th ed. Saunders Elsevier; 2007.</a:t>
            </a:r>
          </a:p>
          <a:p>
            <a:pPr algn="just"/>
            <a:r>
              <a:rPr lang="en-US" dirty="0" err="1" smtClean="0"/>
              <a:t>Lindhe</a:t>
            </a:r>
            <a:r>
              <a:rPr lang="en-US" dirty="0" smtClean="0"/>
              <a:t> J, Lang NP and </a:t>
            </a:r>
            <a:r>
              <a:rPr lang="en-US" dirty="0" err="1" smtClean="0"/>
              <a:t>Karring</a:t>
            </a:r>
            <a:r>
              <a:rPr lang="en-US" dirty="0" smtClean="0"/>
              <a:t> T. Clinical </a:t>
            </a:r>
            <a:r>
              <a:rPr lang="en-US" dirty="0" err="1" smtClean="0"/>
              <a:t>Periodontology</a:t>
            </a:r>
            <a:r>
              <a:rPr lang="en-US" dirty="0" smtClean="0"/>
              <a:t> and Implant Dentistry. 6th ed. Oxford (UK): Blackwell Publishing Ltd.; 2015.</a:t>
            </a:r>
          </a:p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13th ed. Saunders Elsevier; 2018.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</a:t>
            </a:r>
            <a:r>
              <a:rPr lang="en-US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YOU</a:t>
            </a:r>
            <a:r>
              <a:rPr lang="en-IN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lgerian" pitchFamily="82" charset="0"/>
              </a:rPr>
              <a:t>Classification  </a:t>
            </a:r>
            <a:endParaRPr lang="en-IN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Monotype Corsiva" pitchFamily="66" charset="0"/>
              </a:rPr>
              <a:t>The 1999 International workshop for the classification </a:t>
            </a:r>
            <a:r>
              <a:rPr lang="en-US" sz="2800" dirty="0" smtClean="0">
                <a:latin typeface="Monotype Corsiva" pitchFamily="66" charset="0"/>
              </a:rPr>
              <a:t>of periodontal </a:t>
            </a:r>
            <a:r>
              <a:rPr lang="en-US" sz="2800" dirty="0">
                <a:latin typeface="Monotype Corsiva" pitchFamily="66" charset="0"/>
              </a:rPr>
              <a:t>diseases organized by AAP has classified abscesses </a:t>
            </a:r>
            <a:r>
              <a:rPr lang="en-US" sz="2800" dirty="0" smtClean="0">
                <a:latin typeface="Monotype Corsiva" pitchFamily="66" charset="0"/>
              </a:rPr>
              <a:t>of the </a:t>
            </a:r>
            <a:r>
              <a:rPr lang="en-US" sz="2800" dirty="0" err="1">
                <a:latin typeface="Monotype Corsiva" pitchFamily="66" charset="0"/>
              </a:rPr>
              <a:t>periodontium</a:t>
            </a:r>
            <a:r>
              <a:rPr lang="en-US" sz="2800" dirty="0">
                <a:latin typeface="Monotype Corsiva" pitchFamily="66" charset="0"/>
              </a:rPr>
              <a:t> as </a:t>
            </a:r>
            <a:endParaRPr lang="en-US" sz="2800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Monotype Corsiva" pitchFamily="66" charset="0"/>
              </a:rPr>
              <a:t>Gingival abscess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Monotype Corsiva" pitchFamily="66" charset="0"/>
              </a:rPr>
              <a:t>Periodontal abscess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Pericoronal</a:t>
            </a:r>
            <a:r>
              <a:rPr lang="en-IN" sz="2800" b="1" dirty="0" smtClean="0">
                <a:solidFill>
                  <a:srgbClr val="0070C0"/>
                </a:solidFill>
                <a:latin typeface="Monotype Corsiva" pitchFamily="66" charset="0"/>
              </a:rPr>
              <a:t> abscess</a:t>
            </a:r>
            <a:r>
              <a:rPr lang="en-IN" sz="2800" b="1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87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70C0"/>
                </a:solidFill>
                <a:latin typeface="Monotype Corsiva" pitchFamily="66" charset="0"/>
              </a:rPr>
              <a:t>Gingival Abscess</a:t>
            </a:r>
            <a:endParaRPr lang="en-IN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A gingival abscess is defined as a localized purulent infection </a:t>
            </a:r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that involves 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the marginal gingiva or interdental </a:t>
            </a:r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papilla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onfined 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……only the 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gingival marginal tissues which are </a:t>
            </a:r>
            <a:r>
              <a:rPr lang="en-US" sz="2800" b="1" dirty="0">
                <a:latin typeface="Monotype Corsiva" pitchFamily="66" charset="0"/>
                <a:cs typeface="Times New Roman" pitchFamily="18" charset="0"/>
              </a:rPr>
              <a:t>previously a </a:t>
            </a:r>
            <a:r>
              <a:rPr lang="en-US" sz="2800" b="1" dirty="0" err="1">
                <a:latin typeface="Monotype Corsiva" pitchFamily="66" charset="0"/>
                <a:cs typeface="Times New Roman" pitchFamily="18" charset="0"/>
              </a:rPr>
              <a:t>nondiseased</a:t>
            </a:r>
            <a:r>
              <a:rPr lang="en-US" sz="2800" b="1" dirty="0">
                <a:latin typeface="Monotype Corsiva" pitchFamily="66" charset="0"/>
                <a:cs typeface="Times New Roman" pitchFamily="18" charset="0"/>
              </a:rPr>
              <a:t> site</a:t>
            </a:r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.</a:t>
            </a:r>
            <a:endParaRPr lang="en-US" sz="2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250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It 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is often an acute inflammatory response to the impaction of food material or a foreign body into the </a:t>
            </a:r>
            <a:r>
              <a:rPr lang="en-US" sz="2800" dirty="0" smtClean="0">
                <a:latin typeface="Monotype Corsiva" pitchFamily="66" charset="0"/>
                <a:cs typeface="Times New Roman" pitchFamily="18" charset="0"/>
              </a:rPr>
              <a:t>gingiva</a:t>
            </a:r>
            <a:endParaRPr lang="en-I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72816"/>
            <a:ext cx="6838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310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</a:rPr>
              <a:t>In its early stages</a:t>
            </a:r>
            <a:r>
              <a:rPr lang="en-US" sz="2800" b="1" dirty="0">
                <a:latin typeface="Monotype Corsiva" pitchFamily="66" charset="0"/>
              </a:rPr>
              <a:t>, it appears as a red swelling with a smooth, </a:t>
            </a:r>
            <a:r>
              <a:rPr lang="en-US" sz="2800" b="1" dirty="0" smtClean="0">
                <a:latin typeface="Monotype Corsiva" pitchFamily="66" charset="0"/>
              </a:rPr>
              <a:t>shiny surface</a:t>
            </a:r>
            <a:r>
              <a:rPr lang="en-US" sz="2800" b="1" dirty="0">
                <a:latin typeface="Monotype Corsiva" pitchFamily="66" charset="0"/>
              </a:rPr>
              <a:t>. </a:t>
            </a:r>
            <a:endParaRPr lang="en-US" sz="2800" b="1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Monotype Corsiva" pitchFamily="66" charset="0"/>
              </a:rPr>
              <a:t>Within </a:t>
            </a: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</a:rPr>
              <a:t>24–48 h, </a:t>
            </a:r>
            <a:r>
              <a:rPr lang="en-US" sz="2800" b="1" dirty="0">
                <a:latin typeface="Monotype Corsiva" pitchFamily="66" charset="0"/>
              </a:rPr>
              <a:t>the lesion usually becomes fluctuant </a:t>
            </a:r>
            <a:r>
              <a:rPr lang="en-US" sz="2800" b="1" dirty="0" smtClean="0">
                <a:latin typeface="Monotype Corsiva" pitchFamily="66" charset="0"/>
              </a:rPr>
              <a:t>and pointed</a:t>
            </a:r>
            <a:r>
              <a:rPr lang="en-US" sz="2800" b="1" dirty="0">
                <a:latin typeface="Monotype Corsiva" pitchFamily="66" charset="0"/>
              </a:rPr>
              <a:t>, with a surface orifice from which a purulent exudate may </a:t>
            </a:r>
            <a:r>
              <a:rPr lang="en-US" sz="2800" b="1" dirty="0" smtClean="0">
                <a:latin typeface="Monotype Corsiva" pitchFamily="66" charset="0"/>
              </a:rPr>
              <a:t>be expressed</a:t>
            </a:r>
            <a:r>
              <a:rPr lang="en-US" sz="2800" b="1" dirty="0">
                <a:latin typeface="Monotype Corsiva" pitchFamily="66" charset="0"/>
              </a:rPr>
              <a:t>. </a:t>
            </a:r>
            <a:endParaRPr lang="en-US" sz="2800" b="1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Monotype Corsiva" pitchFamily="66" charset="0"/>
              </a:rPr>
              <a:t>The </a:t>
            </a:r>
            <a:r>
              <a:rPr lang="en-US" sz="2800" b="1" dirty="0">
                <a:latin typeface="Monotype Corsiva" pitchFamily="66" charset="0"/>
              </a:rPr>
              <a:t>adjacent teeth are often sensitive to percussion. </a:t>
            </a:r>
            <a:endParaRPr lang="en-US" sz="2800" b="1" dirty="0" smtClean="0">
              <a:latin typeface="Monotype Corsiva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Monotype Corsiva" pitchFamily="66" charset="0"/>
              </a:rPr>
              <a:t>If permitted </a:t>
            </a:r>
            <a:r>
              <a:rPr lang="en-US" sz="2800" b="1" dirty="0">
                <a:latin typeface="Monotype Corsiva" pitchFamily="66" charset="0"/>
              </a:rPr>
              <a:t>to progress, the lesion generally ruptures spontaneously</a:t>
            </a:r>
            <a:endParaRPr lang="en-IN" sz="2800" b="1" dirty="0">
              <a:latin typeface="Monotype Corsiva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141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  <a:latin typeface="Monotype Corsiva" pitchFamily="66" charset="0"/>
              </a:rPr>
              <a:t>Histopathology</a:t>
            </a:r>
            <a:endParaRPr lang="en-IN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Monotype Corsiva" pitchFamily="66" charset="0"/>
              </a:rPr>
              <a:t>The gingival abscess consists of a purulent focus in the </a:t>
            </a:r>
            <a:r>
              <a:rPr lang="en-US" dirty="0" smtClean="0">
                <a:latin typeface="Monotype Corsiva" pitchFamily="66" charset="0"/>
              </a:rPr>
              <a:t>connective tissue </a:t>
            </a:r>
            <a:r>
              <a:rPr lang="en-US" dirty="0">
                <a:latin typeface="Monotype Corsiva" pitchFamily="66" charset="0"/>
              </a:rPr>
              <a:t>surrounded by a diffuse infiltration of </a:t>
            </a:r>
            <a:r>
              <a:rPr lang="en-US" dirty="0" err="1" smtClean="0">
                <a:latin typeface="Monotype Corsiva" pitchFamily="66" charset="0"/>
              </a:rPr>
              <a:t>polymorphonuclear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IN" dirty="0" smtClean="0">
                <a:latin typeface="Monotype Corsiva" pitchFamily="66" charset="0"/>
              </a:rPr>
              <a:t>leukocytes</a:t>
            </a:r>
            <a:r>
              <a:rPr lang="en-IN" dirty="0">
                <a:latin typeface="Monotype Corsiva" pitchFamily="66" charset="0"/>
              </a:rPr>
              <a:t>, </a:t>
            </a:r>
            <a:r>
              <a:rPr lang="en-IN" dirty="0" err="1">
                <a:latin typeface="Monotype Corsiva" pitchFamily="66" charset="0"/>
              </a:rPr>
              <a:t>edematous</a:t>
            </a:r>
            <a:r>
              <a:rPr lang="en-IN" dirty="0">
                <a:latin typeface="Monotype Corsiva" pitchFamily="66" charset="0"/>
              </a:rPr>
              <a:t> tissue, and vascular engorgement.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9E91-36EB-4DC6-9217-C3DBAE15F00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284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1549</Words>
  <Application>Microsoft Office PowerPoint</Application>
  <PresentationFormat>On-screen Show (4:3)</PresentationFormat>
  <Paragraphs>202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RUNGTA COLLEGE OF DENTAL SCIENCES AND RESEARCH,BHILAI      Abscesses of the periodontium</vt:lpstr>
      <vt:lpstr>SPECIFIC  LEARNING  OBJECTIVES</vt:lpstr>
      <vt:lpstr>CONTENT</vt:lpstr>
      <vt:lpstr>Introduction </vt:lpstr>
      <vt:lpstr>Classification  </vt:lpstr>
      <vt:lpstr>Gingival Abscess</vt:lpstr>
      <vt:lpstr>It is often an acute inflammatory response to the impaction of food material or a foreign body into the gingiva</vt:lpstr>
      <vt:lpstr>Slide 8</vt:lpstr>
      <vt:lpstr>Histopathology</vt:lpstr>
      <vt:lpstr>Slide 10</vt:lpstr>
      <vt:lpstr>Etiology</vt:lpstr>
      <vt:lpstr>Slide 12</vt:lpstr>
      <vt:lpstr>Pericoronal Abscess</vt:lpstr>
      <vt:lpstr>Periodontal (lateral) abscess</vt:lpstr>
      <vt:lpstr>Slide 15</vt:lpstr>
      <vt:lpstr>Classification of periodontal abscess</vt:lpstr>
      <vt:lpstr>I. According to location</vt:lpstr>
      <vt:lpstr>II. According to onset or course of lesion</vt:lpstr>
      <vt:lpstr>Slide 19</vt:lpstr>
      <vt:lpstr>Slide 20</vt:lpstr>
      <vt:lpstr>Slide 21</vt:lpstr>
      <vt:lpstr>III. Depending on number</vt:lpstr>
      <vt:lpstr>Signs and Symptoms of Periodontal Abscess</vt:lpstr>
      <vt:lpstr>Etiology</vt:lpstr>
      <vt:lpstr>Periodontitis Related Abscess</vt:lpstr>
      <vt:lpstr>Slide 26</vt:lpstr>
      <vt:lpstr>Slide 27</vt:lpstr>
      <vt:lpstr>Slide 28</vt:lpstr>
      <vt:lpstr>Slide 29</vt:lpstr>
      <vt:lpstr>Slide 30</vt:lpstr>
      <vt:lpstr>Nonperiodontitis Related Abscess</vt:lpstr>
      <vt:lpstr>Slide 32</vt:lpstr>
      <vt:lpstr>Slide 33</vt:lpstr>
      <vt:lpstr>Pathogenesis</vt:lpstr>
      <vt:lpstr>Histopathology</vt:lpstr>
      <vt:lpstr>Slide 36</vt:lpstr>
      <vt:lpstr>Diagnosis</vt:lpstr>
      <vt:lpstr>Slide 38</vt:lpstr>
      <vt:lpstr>Slide 39</vt:lpstr>
      <vt:lpstr>Slide 40</vt:lpstr>
      <vt:lpstr>Differential diagnosis</vt:lpstr>
      <vt:lpstr>Summary </vt:lpstr>
      <vt:lpstr>REFERENCES</vt:lpstr>
      <vt:lpstr>     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Abscesses of the periodontium</dc:title>
  <dc:creator>AVITA</dc:creator>
  <cp:lastModifiedBy>dell</cp:lastModifiedBy>
  <cp:revision>30</cp:revision>
  <dcterms:created xsi:type="dcterms:W3CDTF">2020-05-27T13:46:50Z</dcterms:created>
  <dcterms:modified xsi:type="dcterms:W3CDTF">2023-02-16T09:27:11Z</dcterms:modified>
</cp:coreProperties>
</file>